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1" r:id="rId1"/>
  </p:sldMasterIdLst>
  <p:notesMasterIdLst>
    <p:notesMasterId r:id="rId64"/>
  </p:notesMasterIdLst>
  <p:sldIdLst>
    <p:sldId id="256" r:id="rId2"/>
    <p:sldId id="359" r:id="rId3"/>
    <p:sldId id="360" r:id="rId4"/>
    <p:sldId id="358" r:id="rId5"/>
    <p:sldId id="260" r:id="rId6"/>
    <p:sldId id="330" r:id="rId7"/>
    <p:sldId id="322" r:id="rId8"/>
    <p:sldId id="268" r:id="rId9"/>
    <p:sldId id="269" r:id="rId10"/>
    <p:sldId id="331" r:id="rId11"/>
    <p:sldId id="271" r:id="rId12"/>
    <p:sldId id="336" r:id="rId13"/>
    <p:sldId id="323" r:id="rId14"/>
    <p:sldId id="324" r:id="rId15"/>
    <p:sldId id="377" r:id="rId16"/>
    <p:sldId id="345" r:id="rId17"/>
    <p:sldId id="344" r:id="rId18"/>
    <p:sldId id="326" r:id="rId19"/>
    <p:sldId id="352" r:id="rId20"/>
    <p:sldId id="353" r:id="rId21"/>
    <p:sldId id="361" r:id="rId22"/>
    <p:sldId id="363" r:id="rId23"/>
    <p:sldId id="364" r:id="rId24"/>
    <p:sldId id="365" r:id="rId25"/>
    <p:sldId id="366" r:id="rId26"/>
    <p:sldId id="371" r:id="rId27"/>
    <p:sldId id="372" r:id="rId28"/>
    <p:sldId id="373" r:id="rId29"/>
    <p:sldId id="374" r:id="rId30"/>
    <p:sldId id="375" r:id="rId31"/>
    <p:sldId id="367" r:id="rId32"/>
    <p:sldId id="368" r:id="rId33"/>
    <p:sldId id="378" r:id="rId34"/>
    <p:sldId id="362" r:id="rId35"/>
    <p:sldId id="347" r:id="rId36"/>
    <p:sldId id="342" r:id="rId37"/>
    <p:sldId id="348" r:id="rId38"/>
    <p:sldId id="343" r:id="rId39"/>
    <p:sldId id="349" r:id="rId40"/>
    <p:sldId id="263" r:id="rId41"/>
    <p:sldId id="350" r:id="rId42"/>
    <p:sldId id="264" r:id="rId43"/>
    <p:sldId id="341" r:id="rId44"/>
    <p:sldId id="346" r:id="rId45"/>
    <p:sldId id="282" r:id="rId46"/>
    <p:sldId id="283" r:id="rId47"/>
    <p:sldId id="311" r:id="rId48"/>
    <p:sldId id="354" r:id="rId49"/>
    <p:sldId id="376" r:id="rId50"/>
    <p:sldId id="270" r:id="rId51"/>
    <p:sldId id="301" r:id="rId52"/>
    <p:sldId id="290" r:id="rId53"/>
    <p:sldId id="285" r:id="rId54"/>
    <p:sldId id="286" r:id="rId55"/>
    <p:sldId id="335" r:id="rId56"/>
    <p:sldId id="334" r:id="rId57"/>
    <p:sldId id="325" r:id="rId58"/>
    <p:sldId id="337" r:id="rId59"/>
    <p:sldId id="340" r:id="rId60"/>
    <p:sldId id="339" r:id="rId61"/>
    <p:sldId id="355" r:id="rId62"/>
    <p:sldId id="357"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5D"/>
    <a:srgbClr val="F9C7C6"/>
    <a:srgbClr val="F5E2A9"/>
    <a:srgbClr val="92D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7"/>
    <p:restoredTop sz="87760"/>
  </p:normalViewPr>
  <p:slideViewPr>
    <p:cSldViewPr snapToGrid="0">
      <p:cViewPr>
        <p:scale>
          <a:sx n="151" d="100"/>
          <a:sy n="151" d="100"/>
        </p:scale>
        <p:origin x="88" y="1144"/>
      </p:cViewPr>
      <p:guideLst/>
    </p:cSldViewPr>
  </p:slideViewPr>
  <p:outlineViewPr>
    <p:cViewPr>
      <p:scale>
        <a:sx n="33" d="100"/>
        <a:sy n="33" d="100"/>
      </p:scale>
      <p:origin x="0" y="-3400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7DF9DC-8052-2946-BBF2-AD711DC1DE31}" type="doc">
      <dgm:prSet loTypeId="urn:microsoft.com/office/officeart/2005/8/layout/process1" loCatId="" qsTypeId="urn:microsoft.com/office/officeart/2005/8/quickstyle/simple4" qsCatId="simple" csTypeId="urn:microsoft.com/office/officeart/2005/8/colors/accent1_2" csCatId="accent1" phldr="1"/>
      <dgm:spPr/>
    </dgm:pt>
    <dgm:pt modelId="{5255AADA-7A45-7541-9BFC-432F0355AC08}">
      <dgm:prSet phldrT="[Text]"/>
      <dgm:spPr>
        <a:solidFill>
          <a:schemeClr val="bg2">
            <a:lumMod val="50000"/>
          </a:schemeClr>
        </a:solidFill>
        <a:effectLst/>
      </dgm:spPr>
      <dgm:t>
        <a:bodyPr/>
        <a:lstStyle/>
        <a:p>
          <a:r>
            <a:rPr lang="en-US" dirty="0"/>
            <a:t>Privacy policy</a:t>
          </a:r>
        </a:p>
      </dgm:t>
    </dgm:pt>
    <dgm:pt modelId="{7FBDDDFF-5401-0148-A00B-DE5E70C508B8}" type="parTrans" cxnId="{732609C1-EBBF-4D4A-BDE9-082AB5DC30BE}">
      <dgm:prSet/>
      <dgm:spPr/>
      <dgm:t>
        <a:bodyPr/>
        <a:lstStyle/>
        <a:p>
          <a:endParaRPr lang="en-US"/>
        </a:p>
      </dgm:t>
    </dgm:pt>
    <dgm:pt modelId="{247FDA93-D6ED-D04A-ADF2-F6453146715C}" type="sibTrans" cxnId="{732609C1-EBBF-4D4A-BDE9-082AB5DC30BE}">
      <dgm:prSet/>
      <dgm:spPr>
        <a:solidFill>
          <a:schemeClr val="accent1">
            <a:lumMod val="75000"/>
          </a:schemeClr>
        </a:solidFill>
        <a:effectLst/>
      </dgm:spPr>
      <dgm:t>
        <a:bodyPr/>
        <a:lstStyle/>
        <a:p>
          <a:endParaRPr lang="en-US"/>
        </a:p>
      </dgm:t>
    </dgm:pt>
    <dgm:pt modelId="{A3695231-D91E-A64D-B0F1-F61A235E69C7}">
      <dgm:prSet phldrT="[Text]"/>
      <dgm:spPr>
        <a:solidFill>
          <a:schemeClr val="bg2">
            <a:lumMod val="50000"/>
          </a:schemeClr>
        </a:solidFill>
        <a:effectLst/>
      </dgm:spPr>
      <dgm:t>
        <a:bodyPr/>
        <a:lstStyle/>
        <a:p>
          <a:r>
            <a:rPr lang="en-US" dirty="0"/>
            <a:t>Policy annotations</a:t>
          </a:r>
        </a:p>
      </dgm:t>
    </dgm:pt>
    <dgm:pt modelId="{F71E5A21-8F9D-7048-BABD-5F383C0BCDF1}" type="parTrans" cxnId="{3EB5551E-2B85-A147-A4CD-63823C36854B}">
      <dgm:prSet/>
      <dgm:spPr/>
      <dgm:t>
        <a:bodyPr/>
        <a:lstStyle/>
        <a:p>
          <a:endParaRPr lang="en-US"/>
        </a:p>
      </dgm:t>
    </dgm:pt>
    <dgm:pt modelId="{CF18B664-314D-6B49-8847-456D7A926656}" type="sibTrans" cxnId="{3EB5551E-2B85-A147-A4CD-63823C36854B}">
      <dgm:prSet/>
      <dgm:spPr>
        <a:solidFill>
          <a:schemeClr val="accent1">
            <a:lumMod val="75000"/>
          </a:schemeClr>
        </a:solidFill>
        <a:effectLst/>
      </dgm:spPr>
      <dgm:t>
        <a:bodyPr/>
        <a:lstStyle/>
        <a:p>
          <a:endParaRPr lang="en-US"/>
        </a:p>
      </dgm:t>
    </dgm:pt>
    <dgm:pt modelId="{404385CA-7A27-AC4E-9686-3770789901A7}">
      <dgm:prSet phldrT="[Text]"/>
      <dgm:spPr>
        <a:solidFill>
          <a:schemeClr val="bg2">
            <a:lumMod val="50000"/>
          </a:schemeClr>
        </a:solidFill>
        <a:effectLst/>
      </dgm:spPr>
      <dgm:t>
        <a:bodyPr/>
        <a:lstStyle/>
        <a:p>
          <a:r>
            <a:rPr lang="en-US" dirty="0"/>
            <a:t>Salient policy details</a:t>
          </a:r>
        </a:p>
      </dgm:t>
    </dgm:pt>
    <dgm:pt modelId="{B90C6B90-9021-6540-8F1E-2C09872EE67B}" type="parTrans" cxnId="{22C812B5-E399-C34E-BD4B-049A47F44C36}">
      <dgm:prSet/>
      <dgm:spPr/>
      <dgm:t>
        <a:bodyPr/>
        <a:lstStyle/>
        <a:p>
          <a:endParaRPr lang="en-US"/>
        </a:p>
      </dgm:t>
    </dgm:pt>
    <dgm:pt modelId="{BD20ECBB-9056-9044-B52D-36CB791C14C1}" type="sibTrans" cxnId="{22C812B5-E399-C34E-BD4B-049A47F44C36}">
      <dgm:prSet/>
      <dgm:spPr/>
      <dgm:t>
        <a:bodyPr/>
        <a:lstStyle/>
        <a:p>
          <a:endParaRPr lang="en-US"/>
        </a:p>
      </dgm:t>
    </dgm:pt>
    <dgm:pt modelId="{061E32C9-109B-C546-A225-E09F9E877BD6}" type="pres">
      <dgm:prSet presAssocID="{7C7DF9DC-8052-2946-BBF2-AD711DC1DE31}" presName="Name0" presStyleCnt="0">
        <dgm:presLayoutVars>
          <dgm:dir/>
          <dgm:resizeHandles val="exact"/>
        </dgm:presLayoutVars>
      </dgm:prSet>
      <dgm:spPr/>
    </dgm:pt>
    <dgm:pt modelId="{DB909674-7098-3243-83FA-DF6DCF4D8A26}" type="pres">
      <dgm:prSet presAssocID="{5255AADA-7A45-7541-9BFC-432F0355AC08}" presName="node" presStyleLbl="node1" presStyleIdx="0" presStyleCnt="3">
        <dgm:presLayoutVars>
          <dgm:bulletEnabled val="1"/>
        </dgm:presLayoutVars>
      </dgm:prSet>
      <dgm:spPr/>
    </dgm:pt>
    <dgm:pt modelId="{67D4F019-0892-9F49-9B8E-027671A0235F}" type="pres">
      <dgm:prSet presAssocID="{247FDA93-D6ED-D04A-ADF2-F6453146715C}" presName="sibTrans" presStyleLbl="sibTrans2D1" presStyleIdx="0" presStyleCnt="2"/>
      <dgm:spPr/>
    </dgm:pt>
    <dgm:pt modelId="{549643B8-BD74-AE41-AEDC-167F9A9E283D}" type="pres">
      <dgm:prSet presAssocID="{247FDA93-D6ED-D04A-ADF2-F6453146715C}" presName="connectorText" presStyleLbl="sibTrans2D1" presStyleIdx="0" presStyleCnt="2"/>
      <dgm:spPr/>
    </dgm:pt>
    <dgm:pt modelId="{C5220490-1213-5944-BA4D-56E02CE7A360}" type="pres">
      <dgm:prSet presAssocID="{A3695231-D91E-A64D-B0F1-F61A235E69C7}" presName="node" presStyleLbl="node1" presStyleIdx="1" presStyleCnt="3">
        <dgm:presLayoutVars>
          <dgm:bulletEnabled val="1"/>
        </dgm:presLayoutVars>
      </dgm:prSet>
      <dgm:spPr/>
    </dgm:pt>
    <dgm:pt modelId="{9398BF44-4EF5-944F-AC45-7E54A75655D1}" type="pres">
      <dgm:prSet presAssocID="{CF18B664-314D-6B49-8847-456D7A926656}" presName="sibTrans" presStyleLbl="sibTrans2D1" presStyleIdx="1" presStyleCnt="2"/>
      <dgm:spPr/>
    </dgm:pt>
    <dgm:pt modelId="{5D6B9FD5-41AB-8E4D-B16A-EBEE9EC416BE}" type="pres">
      <dgm:prSet presAssocID="{CF18B664-314D-6B49-8847-456D7A926656}" presName="connectorText" presStyleLbl="sibTrans2D1" presStyleIdx="1" presStyleCnt="2"/>
      <dgm:spPr/>
    </dgm:pt>
    <dgm:pt modelId="{18ED055E-DD1A-6340-8711-72F295741E66}" type="pres">
      <dgm:prSet presAssocID="{404385CA-7A27-AC4E-9686-3770789901A7}" presName="node" presStyleLbl="node1" presStyleIdx="2" presStyleCnt="3">
        <dgm:presLayoutVars>
          <dgm:bulletEnabled val="1"/>
        </dgm:presLayoutVars>
      </dgm:prSet>
      <dgm:spPr/>
    </dgm:pt>
  </dgm:ptLst>
  <dgm:cxnLst>
    <dgm:cxn modelId="{3EB5551E-2B85-A147-A4CD-63823C36854B}" srcId="{7C7DF9DC-8052-2946-BBF2-AD711DC1DE31}" destId="{A3695231-D91E-A64D-B0F1-F61A235E69C7}" srcOrd="1" destOrd="0" parTransId="{F71E5A21-8F9D-7048-BABD-5F383C0BCDF1}" sibTransId="{CF18B664-314D-6B49-8847-456D7A926656}"/>
    <dgm:cxn modelId="{3041B21E-C9F8-C04A-80B3-03550BA52A8D}" type="presOf" srcId="{A3695231-D91E-A64D-B0F1-F61A235E69C7}" destId="{C5220490-1213-5944-BA4D-56E02CE7A360}" srcOrd="0" destOrd="0" presId="urn:microsoft.com/office/officeart/2005/8/layout/process1"/>
    <dgm:cxn modelId="{F7A4E58D-D4C5-7A4F-A795-EE85986EFB75}" type="presOf" srcId="{5255AADA-7A45-7541-9BFC-432F0355AC08}" destId="{DB909674-7098-3243-83FA-DF6DCF4D8A26}" srcOrd="0" destOrd="0" presId="urn:microsoft.com/office/officeart/2005/8/layout/process1"/>
    <dgm:cxn modelId="{B4263CA3-3FC5-3048-B561-879B6501E5A8}" type="presOf" srcId="{404385CA-7A27-AC4E-9686-3770789901A7}" destId="{18ED055E-DD1A-6340-8711-72F295741E66}" srcOrd="0" destOrd="0" presId="urn:microsoft.com/office/officeart/2005/8/layout/process1"/>
    <dgm:cxn modelId="{22C812B5-E399-C34E-BD4B-049A47F44C36}" srcId="{7C7DF9DC-8052-2946-BBF2-AD711DC1DE31}" destId="{404385CA-7A27-AC4E-9686-3770789901A7}" srcOrd="2" destOrd="0" parTransId="{B90C6B90-9021-6540-8F1E-2C09872EE67B}" sibTransId="{BD20ECBB-9056-9044-B52D-36CB791C14C1}"/>
    <dgm:cxn modelId="{732609C1-EBBF-4D4A-BDE9-082AB5DC30BE}" srcId="{7C7DF9DC-8052-2946-BBF2-AD711DC1DE31}" destId="{5255AADA-7A45-7541-9BFC-432F0355AC08}" srcOrd="0" destOrd="0" parTransId="{7FBDDDFF-5401-0148-A00B-DE5E70C508B8}" sibTransId="{247FDA93-D6ED-D04A-ADF2-F6453146715C}"/>
    <dgm:cxn modelId="{7540B6CB-9BD6-274B-BCB6-47B23F516664}" type="presOf" srcId="{CF18B664-314D-6B49-8847-456D7A926656}" destId="{9398BF44-4EF5-944F-AC45-7E54A75655D1}" srcOrd="0" destOrd="0" presId="urn:microsoft.com/office/officeart/2005/8/layout/process1"/>
    <dgm:cxn modelId="{282FC7CC-B40B-D84D-9F7C-8B973F9A2DDE}" type="presOf" srcId="{CF18B664-314D-6B49-8847-456D7A926656}" destId="{5D6B9FD5-41AB-8E4D-B16A-EBEE9EC416BE}" srcOrd="1" destOrd="0" presId="urn:microsoft.com/office/officeart/2005/8/layout/process1"/>
    <dgm:cxn modelId="{9ABE0AD6-E49C-9B4C-9E0D-440DF29E0ECF}" type="presOf" srcId="{247FDA93-D6ED-D04A-ADF2-F6453146715C}" destId="{67D4F019-0892-9F49-9B8E-027671A0235F}" srcOrd="0" destOrd="0" presId="urn:microsoft.com/office/officeart/2005/8/layout/process1"/>
    <dgm:cxn modelId="{7852C7EC-4756-4849-8606-D974FED6752F}" type="presOf" srcId="{7C7DF9DC-8052-2946-BBF2-AD711DC1DE31}" destId="{061E32C9-109B-C546-A225-E09F9E877BD6}" srcOrd="0" destOrd="0" presId="urn:microsoft.com/office/officeart/2005/8/layout/process1"/>
    <dgm:cxn modelId="{4B77BCFC-05AD-C54A-8AEB-4A6D9C1C9028}" type="presOf" srcId="{247FDA93-D6ED-D04A-ADF2-F6453146715C}" destId="{549643B8-BD74-AE41-AEDC-167F9A9E283D}" srcOrd="1" destOrd="0" presId="urn:microsoft.com/office/officeart/2005/8/layout/process1"/>
    <dgm:cxn modelId="{81A25299-1BA4-C34E-BE0E-EF66355F1996}" type="presParOf" srcId="{061E32C9-109B-C546-A225-E09F9E877BD6}" destId="{DB909674-7098-3243-83FA-DF6DCF4D8A26}" srcOrd="0" destOrd="0" presId="urn:microsoft.com/office/officeart/2005/8/layout/process1"/>
    <dgm:cxn modelId="{98F06FB1-B1C8-F747-A614-E397789C6A31}" type="presParOf" srcId="{061E32C9-109B-C546-A225-E09F9E877BD6}" destId="{67D4F019-0892-9F49-9B8E-027671A0235F}" srcOrd="1" destOrd="0" presId="urn:microsoft.com/office/officeart/2005/8/layout/process1"/>
    <dgm:cxn modelId="{2DE9A893-2308-4B4D-9F06-F0D1950DA198}" type="presParOf" srcId="{67D4F019-0892-9F49-9B8E-027671A0235F}" destId="{549643B8-BD74-AE41-AEDC-167F9A9E283D}" srcOrd="0" destOrd="0" presId="urn:microsoft.com/office/officeart/2005/8/layout/process1"/>
    <dgm:cxn modelId="{A73B8198-6F14-6648-B7B6-BB2310FE6A95}" type="presParOf" srcId="{061E32C9-109B-C546-A225-E09F9E877BD6}" destId="{C5220490-1213-5944-BA4D-56E02CE7A360}" srcOrd="2" destOrd="0" presId="urn:microsoft.com/office/officeart/2005/8/layout/process1"/>
    <dgm:cxn modelId="{5E9F092C-08EF-5B4F-BF28-E964427C134B}" type="presParOf" srcId="{061E32C9-109B-C546-A225-E09F9E877BD6}" destId="{9398BF44-4EF5-944F-AC45-7E54A75655D1}" srcOrd="3" destOrd="0" presId="urn:microsoft.com/office/officeart/2005/8/layout/process1"/>
    <dgm:cxn modelId="{3DE36F79-D3CE-114C-B508-CB5CE78511DF}" type="presParOf" srcId="{9398BF44-4EF5-944F-AC45-7E54A75655D1}" destId="{5D6B9FD5-41AB-8E4D-B16A-EBEE9EC416BE}" srcOrd="0" destOrd="0" presId="urn:microsoft.com/office/officeart/2005/8/layout/process1"/>
    <dgm:cxn modelId="{BA728216-3958-0C45-85D8-9B298E71EA95}" type="presParOf" srcId="{061E32C9-109B-C546-A225-E09F9E877BD6}" destId="{18ED055E-DD1A-6340-8711-72F295741E6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09674-7098-3243-83FA-DF6DCF4D8A26}">
      <dsp:nvSpPr>
        <dsp:cNvPr id="0" name=""/>
        <dsp:cNvSpPr/>
      </dsp:nvSpPr>
      <dsp:spPr>
        <a:xfrm>
          <a:off x="7699" y="399511"/>
          <a:ext cx="2301202" cy="1380721"/>
        </a:xfrm>
        <a:prstGeom prst="roundRect">
          <a:avLst>
            <a:gd name="adj" fmla="val 10000"/>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Privacy policy</a:t>
          </a:r>
        </a:p>
      </dsp:txBody>
      <dsp:txXfrm>
        <a:off x="48139" y="439951"/>
        <a:ext cx="2220322" cy="1299841"/>
      </dsp:txXfrm>
    </dsp:sp>
    <dsp:sp modelId="{67D4F019-0892-9F49-9B8E-027671A0235F}">
      <dsp:nvSpPr>
        <dsp:cNvPr id="0" name=""/>
        <dsp:cNvSpPr/>
      </dsp:nvSpPr>
      <dsp:spPr>
        <a:xfrm>
          <a:off x="2539022" y="804523"/>
          <a:ext cx="487854" cy="570698"/>
        </a:xfrm>
        <a:prstGeom prst="rightArrow">
          <a:avLst>
            <a:gd name="adj1" fmla="val 600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539022" y="918663"/>
        <a:ext cx="341498" cy="342418"/>
      </dsp:txXfrm>
    </dsp:sp>
    <dsp:sp modelId="{C5220490-1213-5944-BA4D-56E02CE7A360}">
      <dsp:nvSpPr>
        <dsp:cNvPr id="0" name=""/>
        <dsp:cNvSpPr/>
      </dsp:nvSpPr>
      <dsp:spPr>
        <a:xfrm>
          <a:off x="3229383" y="399511"/>
          <a:ext cx="2301202" cy="1380721"/>
        </a:xfrm>
        <a:prstGeom prst="roundRect">
          <a:avLst>
            <a:gd name="adj" fmla="val 10000"/>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Policy annotations</a:t>
          </a:r>
        </a:p>
      </dsp:txBody>
      <dsp:txXfrm>
        <a:off x="3269823" y="439951"/>
        <a:ext cx="2220322" cy="1299841"/>
      </dsp:txXfrm>
    </dsp:sp>
    <dsp:sp modelId="{9398BF44-4EF5-944F-AC45-7E54A75655D1}">
      <dsp:nvSpPr>
        <dsp:cNvPr id="0" name=""/>
        <dsp:cNvSpPr/>
      </dsp:nvSpPr>
      <dsp:spPr>
        <a:xfrm>
          <a:off x="5760706" y="804523"/>
          <a:ext cx="487854" cy="570698"/>
        </a:xfrm>
        <a:prstGeom prst="rightArrow">
          <a:avLst>
            <a:gd name="adj1" fmla="val 600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760706" y="918663"/>
        <a:ext cx="341498" cy="342418"/>
      </dsp:txXfrm>
    </dsp:sp>
    <dsp:sp modelId="{18ED055E-DD1A-6340-8711-72F295741E66}">
      <dsp:nvSpPr>
        <dsp:cNvPr id="0" name=""/>
        <dsp:cNvSpPr/>
      </dsp:nvSpPr>
      <dsp:spPr>
        <a:xfrm>
          <a:off x="6451067" y="399511"/>
          <a:ext cx="2301202" cy="1380721"/>
        </a:xfrm>
        <a:prstGeom prst="roundRect">
          <a:avLst>
            <a:gd name="adj" fmla="val 10000"/>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Salient policy details</a:t>
          </a:r>
        </a:p>
      </dsp:txBody>
      <dsp:txXfrm>
        <a:off x="6491507" y="439951"/>
        <a:ext cx="2220322" cy="12998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9059A-6E5C-6C48-A74F-E9215479C97E}" type="datetimeFigureOut">
              <a:rPr lang="en-US" smtClean="0"/>
              <a:t>10/22/23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946AD-322E-C545-A8EF-90A7BE9DD7D5}" type="slidenum">
              <a:rPr lang="en-US" smtClean="0"/>
              <a:t>‹#›</a:t>
            </a:fld>
            <a:endParaRPr lang="en-US"/>
          </a:p>
        </p:txBody>
      </p:sp>
    </p:spTree>
    <p:extLst>
      <p:ext uri="{BB962C8B-B14F-4D97-AF65-F5344CB8AC3E}">
        <p14:creationId xmlns:p14="http://schemas.microsoft.com/office/powerpoint/2010/main" val="61179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show this in part to give some credit to the institutions where I’ve done work but also to show students what’s possible</a:t>
            </a:r>
          </a:p>
        </p:txBody>
      </p:sp>
      <p:sp>
        <p:nvSpPr>
          <p:cNvPr id="4" name="Slide Number Placeholder 3"/>
          <p:cNvSpPr>
            <a:spLocks noGrp="1"/>
          </p:cNvSpPr>
          <p:nvPr>
            <p:ph type="sldNum" sz="quarter" idx="5"/>
          </p:nvPr>
        </p:nvSpPr>
        <p:spPr/>
        <p:txBody>
          <a:bodyPr/>
          <a:lstStyle/>
          <a:p>
            <a:fld id="{B49946AD-322E-C545-A8EF-90A7BE9DD7D5}" type="slidenum">
              <a:rPr lang="en-US" smtClean="0"/>
              <a:t>2</a:t>
            </a:fld>
            <a:endParaRPr lang="en-US"/>
          </a:p>
        </p:txBody>
      </p:sp>
    </p:spTree>
    <p:extLst>
      <p:ext uri="{BB962C8B-B14F-4D97-AF65-F5344CB8AC3E}">
        <p14:creationId xmlns:p14="http://schemas.microsoft.com/office/powerpoint/2010/main" val="2177476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joint work with Prof. Lee Giles and my PhD student Mukund Srinath</a:t>
            </a:r>
          </a:p>
          <a:p>
            <a:pPr marL="171450" indent="-171450">
              <a:buFontTx/>
              <a:buChar char="-"/>
            </a:pPr>
            <a:r>
              <a:rPr lang="en-US" dirty="0"/>
              <a:t>This is one of the largest collections of privacy policies on the planet</a:t>
            </a:r>
          </a:p>
          <a:p>
            <a:pPr marL="171450" indent="-171450">
              <a:buFontTx/>
              <a:buChar char="-"/>
            </a:pPr>
            <a:r>
              <a:rPr lang="en-US" dirty="0"/>
              <a:t>It’s the broadest in coverage of the world wide web</a:t>
            </a:r>
          </a:p>
        </p:txBody>
      </p:sp>
      <p:sp>
        <p:nvSpPr>
          <p:cNvPr id="4" name="Slide Number Placeholder 3"/>
          <p:cNvSpPr>
            <a:spLocks noGrp="1"/>
          </p:cNvSpPr>
          <p:nvPr>
            <p:ph type="sldNum" sz="quarter" idx="5"/>
          </p:nvPr>
        </p:nvSpPr>
        <p:spPr/>
        <p:txBody>
          <a:bodyPr/>
          <a:lstStyle/>
          <a:p>
            <a:fld id="{5B0C34C0-EAE5-C54B-A86F-12D13E24FC4C}" type="slidenum">
              <a:rPr lang="en-US" smtClean="0"/>
              <a:t>13</a:t>
            </a:fld>
            <a:endParaRPr lang="en-US"/>
          </a:p>
        </p:txBody>
      </p:sp>
    </p:spTree>
    <p:extLst>
      <p:ext uri="{BB962C8B-B14F-4D97-AF65-F5344CB8AC3E}">
        <p14:creationId xmlns:p14="http://schemas.microsoft.com/office/powerpoint/2010/main" val="3398335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also released a privacy policy language model, </a:t>
            </a:r>
            <a:r>
              <a:rPr lang="en-US" dirty="0" err="1"/>
              <a:t>PrivBert</a:t>
            </a:r>
            <a:r>
              <a:rPr lang="en-US" dirty="0"/>
              <a:t>, using </a:t>
            </a:r>
            <a:r>
              <a:rPr lang="en-US" dirty="0" err="1"/>
              <a:t>RoBERTa</a:t>
            </a:r>
            <a:r>
              <a:rPr lang="en-US" dirty="0"/>
              <a:t> as a starting point</a:t>
            </a:r>
          </a:p>
          <a:p>
            <a:pPr marL="171450" indent="-171450">
              <a:buFontTx/>
              <a:buChar char="-"/>
            </a:pPr>
            <a:r>
              <a:rPr lang="en-US" dirty="0"/>
              <a:t>In progress: determining how to make this useful to privacy researchers by developing search facets</a:t>
            </a:r>
          </a:p>
          <a:p>
            <a:pPr marL="171450" indent="-171450">
              <a:buFontTx/>
              <a:buChar char="-"/>
            </a:pPr>
            <a:r>
              <a:rPr lang="en-US" dirty="0"/>
              <a:t>Also: looking for questions to answer with the corpus; what will it enable for legal scholars? For end users?</a:t>
            </a:r>
          </a:p>
        </p:txBody>
      </p:sp>
      <p:sp>
        <p:nvSpPr>
          <p:cNvPr id="4" name="Slide Number Placeholder 3"/>
          <p:cNvSpPr>
            <a:spLocks noGrp="1"/>
          </p:cNvSpPr>
          <p:nvPr>
            <p:ph type="sldNum" sz="quarter" idx="5"/>
          </p:nvPr>
        </p:nvSpPr>
        <p:spPr/>
        <p:txBody>
          <a:bodyPr/>
          <a:lstStyle/>
          <a:p>
            <a:fld id="{5B0C34C0-EAE5-C54B-A86F-12D13E24FC4C}" type="slidenum">
              <a:rPr lang="en-US" smtClean="0"/>
              <a:t>14</a:t>
            </a:fld>
            <a:endParaRPr lang="en-US"/>
          </a:p>
        </p:txBody>
      </p:sp>
    </p:spTree>
    <p:extLst>
      <p:ext uri="{BB962C8B-B14F-4D97-AF65-F5344CB8AC3E}">
        <p14:creationId xmlns:p14="http://schemas.microsoft.com/office/powerpoint/2010/main" val="3825653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might guess what the Latin text was. Lorem Ipsum text.</a:t>
            </a:r>
          </a:p>
          <a:p>
            <a:r>
              <a:rPr lang="en-US" dirty="0"/>
              <a:t>- This paper won a Best Student Paper award at </a:t>
            </a:r>
            <a:r>
              <a:rPr lang="en-US" dirty="0" err="1"/>
              <a:t>DocEng</a:t>
            </a:r>
            <a:r>
              <a:rPr lang="en-US" dirty="0"/>
              <a:t>. It was the third submission of the manuscript. The manuscript’s submission prior to that was to a prominent journal that desk rejected it 376 days after submission.</a:t>
            </a:r>
          </a:p>
        </p:txBody>
      </p:sp>
      <p:sp>
        <p:nvSpPr>
          <p:cNvPr id="4" name="Slide Number Placeholder 3"/>
          <p:cNvSpPr>
            <a:spLocks noGrp="1"/>
          </p:cNvSpPr>
          <p:nvPr>
            <p:ph type="sldNum" sz="quarter" idx="5"/>
          </p:nvPr>
        </p:nvSpPr>
        <p:spPr/>
        <p:txBody>
          <a:bodyPr/>
          <a:lstStyle/>
          <a:p>
            <a:fld id="{B49946AD-322E-C545-A8EF-90A7BE9DD7D5}" type="slidenum">
              <a:rPr lang="en-US" smtClean="0"/>
              <a:t>15</a:t>
            </a:fld>
            <a:endParaRPr lang="en-US"/>
          </a:p>
        </p:txBody>
      </p:sp>
    </p:spTree>
    <p:extLst>
      <p:ext uri="{BB962C8B-B14F-4D97-AF65-F5344CB8AC3E}">
        <p14:creationId xmlns:p14="http://schemas.microsoft.com/office/powerpoint/2010/main" val="2664162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Interested in privacy policy dates because they’re a kind of liveness check on the policy</a:t>
            </a:r>
          </a:p>
          <a:p>
            <a:pPr marL="171450" indent="-171450">
              <a:buFontTx/>
              <a:buChar char="-"/>
            </a:pPr>
            <a:r>
              <a:rPr lang="en-US" dirty="0"/>
              <a:t>CPRA requires annual updates for companies that exceed certain size thresholds (I think $25M annual revenue or processing info of more than 50K users)</a:t>
            </a:r>
          </a:p>
          <a:p>
            <a:pPr marL="171450" indent="-171450">
              <a:buFontTx/>
              <a:buChar char="-"/>
            </a:pPr>
            <a:r>
              <a:rPr lang="en-US" dirty="0"/>
              <a:t>We tried some open-source tools for date extraction, but they performance was low in this domain; (low precision; things like “May”)</a:t>
            </a:r>
          </a:p>
          <a:p>
            <a:pPr marL="171450" indent="-171450">
              <a:buFontTx/>
              <a:buChar char="-"/>
            </a:pPr>
            <a:r>
              <a:rPr lang="en-US" dirty="0"/>
              <a:t>We </a:t>
            </a:r>
          </a:p>
          <a:p>
            <a:pPr marL="171450" indent="-171450">
              <a:buFontTx/>
              <a:buChar char="-"/>
            </a:pPr>
            <a:r>
              <a:rPr lang="en-US" dirty="0" err="1"/>
              <a:t>PrivBERT</a:t>
            </a:r>
            <a:r>
              <a:rPr lang="en-US" dirty="0"/>
              <a:t>: a </a:t>
            </a:r>
            <a:r>
              <a:rPr lang="en-US" dirty="0" err="1"/>
              <a:t>RobERTa</a:t>
            </a:r>
            <a:r>
              <a:rPr lang="en-US" dirty="0"/>
              <a:t>-based LM we trained just for privacy policies</a:t>
            </a:r>
          </a:p>
        </p:txBody>
      </p:sp>
      <p:sp>
        <p:nvSpPr>
          <p:cNvPr id="4" name="Slide Number Placeholder 3"/>
          <p:cNvSpPr>
            <a:spLocks noGrp="1"/>
          </p:cNvSpPr>
          <p:nvPr>
            <p:ph type="sldNum" sz="quarter" idx="5"/>
          </p:nvPr>
        </p:nvSpPr>
        <p:spPr/>
        <p:txBody>
          <a:bodyPr/>
          <a:lstStyle/>
          <a:p>
            <a:fld id="{B49946AD-322E-C545-A8EF-90A7BE9DD7D5}" type="slidenum">
              <a:rPr lang="en-US" smtClean="0"/>
              <a:t>16</a:t>
            </a:fld>
            <a:endParaRPr lang="en-US"/>
          </a:p>
        </p:txBody>
      </p:sp>
    </p:spTree>
    <p:extLst>
      <p:ext uri="{BB962C8B-B14F-4D97-AF65-F5344CB8AC3E}">
        <p14:creationId xmlns:p14="http://schemas.microsoft.com/office/powerpoint/2010/main" val="363923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of policies that contain at least one date</a:t>
            </a:r>
          </a:p>
        </p:txBody>
      </p:sp>
      <p:sp>
        <p:nvSpPr>
          <p:cNvPr id="4" name="Slide Number Placeholder 3"/>
          <p:cNvSpPr>
            <a:spLocks noGrp="1"/>
          </p:cNvSpPr>
          <p:nvPr>
            <p:ph type="sldNum" sz="quarter" idx="5"/>
          </p:nvPr>
        </p:nvSpPr>
        <p:spPr/>
        <p:txBody>
          <a:bodyPr/>
          <a:lstStyle/>
          <a:p>
            <a:fld id="{B49946AD-322E-C545-A8EF-90A7BE9DD7D5}" type="slidenum">
              <a:rPr lang="en-US" smtClean="0"/>
              <a:t>17</a:t>
            </a:fld>
            <a:endParaRPr lang="en-US"/>
          </a:p>
        </p:txBody>
      </p:sp>
    </p:spTree>
    <p:extLst>
      <p:ext uri="{BB962C8B-B14F-4D97-AF65-F5344CB8AC3E}">
        <p14:creationId xmlns:p14="http://schemas.microsoft.com/office/powerpoint/2010/main" val="4206147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we collect the laws? Gathered from the web; freely available resources</a:t>
            </a:r>
          </a:p>
          <a:p>
            <a:r>
              <a:rPr lang="en-US" dirty="0"/>
              <a:t>Coverage map:</a:t>
            </a:r>
          </a:p>
          <a:p>
            <a:pPr marL="171450" indent="-171450">
              <a:buFontTx/>
              <a:buChar char="-"/>
            </a:pPr>
            <a:r>
              <a:rPr lang="en-US" dirty="0"/>
              <a:t>We have a lot of laws from Turkey; many of those were emergency decrees from the government after an attempted coup in 2016</a:t>
            </a:r>
          </a:p>
          <a:p>
            <a:pPr marL="171450" indent="-171450">
              <a:buFontTx/>
              <a:buChar char="-"/>
            </a:pPr>
            <a:r>
              <a:rPr lang="en-US" dirty="0"/>
              <a:t>We have relatively few from Africa; might be from our inability to find them online or a lack of privacy laws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19</a:t>
            </a:fld>
            <a:endParaRPr lang="en-US"/>
          </a:p>
        </p:txBody>
      </p:sp>
    </p:spTree>
    <p:extLst>
      <p:ext uri="{BB962C8B-B14F-4D97-AF65-F5344CB8AC3E}">
        <p14:creationId xmlns:p14="http://schemas.microsoft.com/office/powerpoint/2010/main" val="2725793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example: Fill in the blank in "It's cold outside. Be sure to wear a warm _______."</a:t>
            </a:r>
          </a:p>
        </p:txBody>
      </p:sp>
      <p:sp>
        <p:nvSpPr>
          <p:cNvPr id="4" name="Slide Number Placeholder 3"/>
          <p:cNvSpPr>
            <a:spLocks noGrp="1"/>
          </p:cNvSpPr>
          <p:nvPr>
            <p:ph type="sldNum" sz="quarter" idx="5"/>
          </p:nvPr>
        </p:nvSpPr>
        <p:spPr/>
        <p:txBody>
          <a:bodyPr/>
          <a:lstStyle/>
          <a:p>
            <a:fld id="{B49946AD-322E-C545-A8EF-90A7BE9DD7D5}" type="slidenum">
              <a:rPr lang="en-US" smtClean="0"/>
              <a:t>22</a:t>
            </a:fld>
            <a:endParaRPr lang="en-US"/>
          </a:p>
        </p:txBody>
      </p:sp>
    </p:spTree>
    <p:extLst>
      <p:ext uri="{BB962C8B-B14F-4D97-AF65-F5344CB8AC3E}">
        <p14:creationId xmlns:p14="http://schemas.microsoft.com/office/powerpoint/2010/main" val="84634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“more complicated”; 2D, with one dimension positive to negative and the other dimension subdued to energetic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often a “gateway topic” for learning NLP.</a:t>
            </a:r>
          </a:p>
        </p:txBody>
      </p:sp>
      <p:sp>
        <p:nvSpPr>
          <p:cNvPr id="4" name="Slide Number Placeholder 3"/>
          <p:cNvSpPr>
            <a:spLocks noGrp="1"/>
          </p:cNvSpPr>
          <p:nvPr>
            <p:ph type="sldNum" sz="quarter" idx="5"/>
          </p:nvPr>
        </p:nvSpPr>
        <p:spPr/>
        <p:txBody>
          <a:bodyPr/>
          <a:lstStyle/>
          <a:p>
            <a:fld id="{B49946AD-322E-C545-A8EF-90A7BE9DD7D5}" type="slidenum">
              <a:rPr lang="en-US" smtClean="0"/>
              <a:t>23</a:t>
            </a:fld>
            <a:endParaRPr lang="en-US"/>
          </a:p>
        </p:txBody>
      </p:sp>
    </p:spTree>
    <p:extLst>
      <p:ext uri="{BB962C8B-B14F-4D97-AF65-F5344CB8AC3E}">
        <p14:creationId xmlns:p14="http://schemas.microsoft.com/office/powerpoint/2010/main" val="1728599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BERT: Bidirectional Encoder Representations from Transformers</a:t>
            </a:r>
          </a:p>
          <a:p>
            <a:r>
              <a:rPr lang="en-US" dirty="0"/>
              <a:t>- GPT-2: </a:t>
            </a:r>
            <a:r>
              <a:rPr lang="en-US" b="0" i="0" dirty="0">
                <a:solidFill>
                  <a:srgbClr val="4D5156"/>
                </a:solidFill>
                <a:effectLst/>
                <a:latin typeface="Roboto" panose="02000000000000000000" pitchFamily="2" charset="0"/>
              </a:rPr>
              <a:t>Generative Pre-trained Transformer 2</a:t>
            </a:r>
          </a:p>
          <a:p>
            <a:r>
              <a:rPr lang="en-US" b="0" i="0" dirty="0">
                <a:solidFill>
                  <a:srgbClr val="4D5156"/>
                </a:solidFill>
                <a:effectLst/>
                <a:latin typeface="Roboto" panose="02000000000000000000" pitchFamily="2" charset="0"/>
              </a:rPr>
              <a:t>- The </a:t>
            </a:r>
            <a:r>
              <a:rPr lang="en-US" b="0" i="0" dirty="0" err="1">
                <a:solidFill>
                  <a:srgbClr val="4D5156"/>
                </a:solidFill>
                <a:effectLst/>
                <a:latin typeface="Roboto" panose="02000000000000000000" pitchFamily="2" charset="0"/>
              </a:rPr>
              <a:t>TrustNLP</a:t>
            </a:r>
            <a:r>
              <a:rPr lang="en-US" b="0" i="0" dirty="0">
                <a:solidFill>
                  <a:srgbClr val="4D5156"/>
                </a:solidFill>
                <a:effectLst/>
                <a:latin typeface="Roboto" panose="02000000000000000000" pitchFamily="2" charset="0"/>
              </a:rPr>
              <a:t> manuscript, which won the workshop’s best short paper award, was on its ninth submission. Eight prior rejections.</a:t>
            </a:r>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24</a:t>
            </a:fld>
            <a:endParaRPr lang="en-US"/>
          </a:p>
        </p:txBody>
      </p:sp>
    </p:spTree>
    <p:extLst>
      <p:ext uri="{BB962C8B-B14F-4D97-AF65-F5344CB8AC3E}">
        <p14:creationId xmlns:p14="http://schemas.microsoft.com/office/powerpoint/2010/main" val="492398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got inconsistent results when we tried nouns for referring to nonbinary people explicitly. We think there wasn’t enough of those terms in the training data.</a:t>
            </a:r>
          </a:p>
          <a:p>
            <a:pPr marL="171450" indent="-171450">
              <a:buFontTx/>
              <a:buChar char="-"/>
            </a:pPr>
            <a:r>
              <a:rPr lang="en-US" dirty="0"/>
              <a:t>Note there is a non-disabled category that serves as our control group</a:t>
            </a:r>
          </a:p>
          <a:p>
            <a:pPr marL="171450" indent="-171450">
              <a:buFontTx/>
              <a:buChar char="-"/>
            </a:pPr>
            <a:r>
              <a:rPr lang="en-US" dirty="0"/>
              <a:t>Sources for disability groups and words: National Center on Disability and Journalism</a:t>
            </a:r>
          </a:p>
        </p:txBody>
      </p:sp>
      <p:sp>
        <p:nvSpPr>
          <p:cNvPr id="4" name="Slide Number Placeholder 3"/>
          <p:cNvSpPr>
            <a:spLocks noGrp="1"/>
          </p:cNvSpPr>
          <p:nvPr>
            <p:ph type="sldNum" sz="quarter" idx="5"/>
          </p:nvPr>
        </p:nvSpPr>
        <p:spPr/>
        <p:txBody>
          <a:bodyPr/>
          <a:lstStyle/>
          <a:p>
            <a:fld id="{B49946AD-322E-C545-A8EF-90A7BE9DD7D5}" type="slidenum">
              <a:rPr lang="en-US" smtClean="0"/>
              <a:t>25</a:t>
            </a:fld>
            <a:endParaRPr lang="en-US"/>
          </a:p>
        </p:txBody>
      </p:sp>
    </p:spTree>
    <p:extLst>
      <p:ext uri="{BB962C8B-B14F-4D97-AF65-F5344CB8AC3E}">
        <p14:creationId xmlns:p14="http://schemas.microsoft.com/office/powerpoint/2010/main" val="210235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students</a:t>
            </a:r>
          </a:p>
        </p:txBody>
      </p:sp>
      <p:sp>
        <p:nvSpPr>
          <p:cNvPr id="4" name="Slide Number Placeholder 3"/>
          <p:cNvSpPr>
            <a:spLocks noGrp="1"/>
          </p:cNvSpPr>
          <p:nvPr>
            <p:ph type="sldNum" sz="quarter" idx="5"/>
          </p:nvPr>
        </p:nvSpPr>
        <p:spPr/>
        <p:txBody>
          <a:bodyPr/>
          <a:lstStyle/>
          <a:p>
            <a:fld id="{B49946AD-322E-C545-A8EF-90A7BE9DD7D5}" type="slidenum">
              <a:rPr lang="en-US" smtClean="0"/>
              <a:t>3</a:t>
            </a:fld>
            <a:endParaRPr lang="en-US"/>
          </a:p>
        </p:txBody>
      </p:sp>
    </p:spTree>
    <p:extLst>
      <p:ext uri="{BB962C8B-B14F-4D97-AF65-F5344CB8AC3E}">
        <p14:creationId xmlns:p14="http://schemas.microsoft.com/office/powerpoint/2010/main" val="1268925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results were statistically significant using a t-test with an alpha of 0.001.</a:t>
            </a:r>
          </a:p>
        </p:txBody>
      </p:sp>
      <p:sp>
        <p:nvSpPr>
          <p:cNvPr id="4" name="Slide Number Placeholder 3"/>
          <p:cNvSpPr>
            <a:spLocks noGrp="1"/>
          </p:cNvSpPr>
          <p:nvPr>
            <p:ph type="sldNum" sz="quarter" idx="5"/>
          </p:nvPr>
        </p:nvSpPr>
        <p:spPr/>
        <p:txBody>
          <a:bodyPr/>
          <a:lstStyle/>
          <a:p>
            <a:fld id="{B49946AD-322E-C545-A8EF-90A7BE9DD7D5}" type="slidenum">
              <a:rPr lang="en-US" smtClean="0"/>
              <a:t>27</a:t>
            </a:fld>
            <a:endParaRPr lang="en-US"/>
          </a:p>
        </p:txBody>
      </p:sp>
    </p:spTree>
    <p:extLst>
      <p:ext uri="{BB962C8B-B14F-4D97-AF65-F5344CB8AC3E}">
        <p14:creationId xmlns:p14="http://schemas.microsoft.com/office/powerpoint/2010/main" val="2139020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decided to compare sentiment to two variables about countries, number or internet users (top) and income groups, according to World Bank</a:t>
            </a:r>
          </a:p>
          <a:p>
            <a:pPr marL="171450" indent="-171450">
              <a:buFontTx/>
              <a:buChar char="-"/>
            </a:pPr>
            <a:r>
              <a:rPr lang="en-US" dirty="0"/>
              <a:t>We saw that having more internet users correlated with higher sentiment</a:t>
            </a:r>
          </a:p>
          <a:p>
            <a:pPr marL="171450" indent="-171450">
              <a:buFontTx/>
              <a:buChar char="-"/>
            </a:pPr>
            <a:r>
              <a:rPr lang="en-US" dirty="0"/>
              <a:t>We saw that higher average income correlated with higher sentiment</a:t>
            </a:r>
          </a:p>
        </p:txBody>
      </p:sp>
      <p:sp>
        <p:nvSpPr>
          <p:cNvPr id="4" name="Slide Number Placeholder 3"/>
          <p:cNvSpPr>
            <a:spLocks noGrp="1"/>
          </p:cNvSpPr>
          <p:nvPr>
            <p:ph type="sldNum" sz="quarter" idx="5"/>
          </p:nvPr>
        </p:nvSpPr>
        <p:spPr/>
        <p:txBody>
          <a:bodyPr/>
          <a:lstStyle/>
          <a:p>
            <a:fld id="{B49946AD-322E-C545-A8EF-90A7BE9DD7D5}" type="slidenum">
              <a:rPr lang="en-US" smtClean="0"/>
              <a:t>31</a:t>
            </a:fld>
            <a:endParaRPr lang="en-US"/>
          </a:p>
        </p:txBody>
      </p:sp>
    </p:spTree>
    <p:extLst>
      <p:ext uri="{BB962C8B-B14F-4D97-AF65-F5344CB8AC3E}">
        <p14:creationId xmlns:p14="http://schemas.microsoft.com/office/powerpoint/2010/main" val="1421631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Adjectives”: most frequent adjectives in the 100 sentences for each country</a:t>
            </a:r>
          </a:p>
        </p:txBody>
      </p:sp>
      <p:sp>
        <p:nvSpPr>
          <p:cNvPr id="4" name="Slide Number Placeholder 3"/>
          <p:cNvSpPr>
            <a:spLocks noGrp="1"/>
          </p:cNvSpPr>
          <p:nvPr>
            <p:ph type="sldNum" sz="quarter" idx="5"/>
          </p:nvPr>
        </p:nvSpPr>
        <p:spPr/>
        <p:txBody>
          <a:bodyPr/>
          <a:lstStyle/>
          <a:p>
            <a:fld id="{B49946AD-322E-C545-A8EF-90A7BE9DD7D5}" type="slidenum">
              <a:rPr lang="en-US" smtClean="0"/>
              <a:t>32</a:t>
            </a:fld>
            <a:endParaRPr lang="en-US"/>
          </a:p>
        </p:txBody>
      </p:sp>
    </p:spTree>
    <p:extLst>
      <p:ext uri="{BB962C8B-B14F-4D97-AF65-F5344CB8AC3E}">
        <p14:creationId xmlns:p14="http://schemas.microsoft.com/office/powerpoint/2010/main" val="652573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GPT-2 was trained on web data up to 2019</a:t>
            </a:r>
          </a:p>
        </p:txBody>
      </p:sp>
      <p:sp>
        <p:nvSpPr>
          <p:cNvPr id="4" name="Slide Number Placeholder 3"/>
          <p:cNvSpPr>
            <a:spLocks noGrp="1"/>
          </p:cNvSpPr>
          <p:nvPr>
            <p:ph type="sldNum" sz="quarter" idx="5"/>
          </p:nvPr>
        </p:nvSpPr>
        <p:spPr/>
        <p:txBody>
          <a:bodyPr/>
          <a:lstStyle/>
          <a:p>
            <a:fld id="{B49946AD-322E-C545-A8EF-90A7BE9DD7D5}" type="slidenum">
              <a:rPr lang="en-US" smtClean="0"/>
              <a:t>33</a:t>
            </a:fld>
            <a:endParaRPr lang="en-US"/>
          </a:p>
        </p:txBody>
      </p:sp>
    </p:spTree>
    <p:extLst>
      <p:ext uri="{BB962C8B-B14F-4D97-AF65-F5344CB8AC3E}">
        <p14:creationId xmlns:p14="http://schemas.microsoft.com/office/powerpoint/2010/main" val="426767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is a common…”: This goes without saying</a:t>
            </a:r>
          </a:p>
        </p:txBody>
      </p:sp>
      <p:sp>
        <p:nvSpPr>
          <p:cNvPr id="4" name="Slide Number Placeholder 3"/>
          <p:cNvSpPr>
            <a:spLocks noGrp="1"/>
          </p:cNvSpPr>
          <p:nvPr>
            <p:ph type="sldNum" sz="quarter" idx="5"/>
          </p:nvPr>
        </p:nvSpPr>
        <p:spPr/>
        <p:txBody>
          <a:bodyPr/>
          <a:lstStyle/>
          <a:p>
            <a:fld id="{B49946AD-322E-C545-A8EF-90A7BE9DD7D5}" type="slidenum">
              <a:rPr lang="en-US" smtClean="0"/>
              <a:t>35</a:t>
            </a:fld>
            <a:endParaRPr lang="en-US"/>
          </a:p>
        </p:txBody>
      </p:sp>
    </p:spTree>
    <p:extLst>
      <p:ext uri="{BB962C8B-B14F-4D97-AF65-F5344CB8AC3E}">
        <p14:creationId xmlns:p14="http://schemas.microsoft.com/office/powerpoint/2010/main" val="3637186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result</a:t>
            </a:r>
          </a:p>
        </p:txBody>
      </p:sp>
      <p:sp>
        <p:nvSpPr>
          <p:cNvPr id="4" name="Slide Number Placeholder 3"/>
          <p:cNvSpPr>
            <a:spLocks noGrp="1"/>
          </p:cNvSpPr>
          <p:nvPr>
            <p:ph type="sldNum" sz="quarter" idx="5"/>
          </p:nvPr>
        </p:nvSpPr>
        <p:spPr/>
        <p:txBody>
          <a:bodyPr/>
          <a:lstStyle/>
          <a:p>
            <a:fld id="{B49946AD-322E-C545-A8EF-90A7BE9DD7D5}" type="slidenum">
              <a:rPr lang="en-US" smtClean="0"/>
              <a:t>36</a:t>
            </a:fld>
            <a:endParaRPr lang="en-US"/>
          </a:p>
        </p:txBody>
      </p:sp>
    </p:spTree>
    <p:extLst>
      <p:ext uri="{BB962C8B-B14F-4D97-AF65-F5344CB8AC3E}">
        <p14:creationId xmlns:p14="http://schemas.microsoft.com/office/powerpoint/2010/main" val="1305963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Women shared more than men</a:t>
            </a:r>
          </a:p>
          <a:p>
            <a:pPr marL="171450" indent="-171450">
              <a:buFontTx/>
              <a:buChar char="-"/>
            </a:pPr>
            <a:r>
              <a:rPr lang="en-US" dirty="0"/>
              <a:t>People with a college degree or higher education shared more than those with a high school diploma or less</a:t>
            </a:r>
          </a:p>
          <a:p>
            <a:pPr marL="171450" indent="-171450">
              <a:buFontTx/>
              <a:buChar char="-"/>
            </a:pPr>
            <a:r>
              <a:rPr lang="en-US" dirty="0"/>
              <a:t>This is an example of a negative result that actually seeded an NSF grant</a:t>
            </a:r>
          </a:p>
        </p:txBody>
      </p:sp>
      <p:sp>
        <p:nvSpPr>
          <p:cNvPr id="4" name="Slide Number Placeholder 3"/>
          <p:cNvSpPr>
            <a:spLocks noGrp="1"/>
          </p:cNvSpPr>
          <p:nvPr>
            <p:ph type="sldNum" sz="quarter" idx="5"/>
          </p:nvPr>
        </p:nvSpPr>
        <p:spPr/>
        <p:txBody>
          <a:bodyPr/>
          <a:lstStyle/>
          <a:p>
            <a:fld id="{B49946AD-322E-C545-A8EF-90A7BE9DD7D5}" type="slidenum">
              <a:rPr lang="en-US" smtClean="0"/>
              <a:t>37</a:t>
            </a:fld>
            <a:endParaRPr lang="en-US"/>
          </a:p>
        </p:txBody>
      </p:sp>
    </p:spTree>
    <p:extLst>
      <p:ext uri="{BB962C8B-B14F-4D97-AF65-F5344CB8AC3E}">
        <p14:creationId xmlns:p14="http://schemas.microsoft.com/office/powerpoint/2010/main" val="4001674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of the zones of Chicago we’re studying: 4 is majority white, 8 is majority Black or African American, and 13 is majority Hispanic</a:t>
            </a:r>
          </a:p>
          <a:p>
            <a:r>
              <a:rPr lang="en-US" dirty="0"/>
              <a:t>By using radio communication we can turn this into a language corpus problem</a:t>
            </a:r>
          </a:p>
        </p:txBody>
      </p:sp>
      <p:sp>
        <p:nvSpPr>
          <p:cNvPr id="4" name="Slide Number Placeholder 3"/>
          <p:cNvSpPr>
            <a:spLocks noGrp="1"/>
          </p:cNvSpPr>
          <p:nvPr>
            <p:ph type="sldNum" sz="quarter" idx="5"/>
          </p:nvPr>
        </p:nvSpPr>
        <p:spPr/>
        <p:txBody>
          <a:bodyPr/>
          <a:lstStyle/>
          <a:p>
            <a:fld id="{B49946AD-322E-C545-A8EF-90A7BE9DD7D5}" type="slidenum">
              <a:rPr lang="en-US" smtClean="0"/>
              <a:t>38</a:t>
            </a:fld>
            <a:endParaRPr lang="en-US"/>
          </a:p>
        </p:txBody>
      </p:sp>
    </p:spTree>
    <p:extLst>
      <p:ext uri="{BB962C8B-B14F-4D97-AF65-F5344CB8AC3E}">
        <p14:creationId xmlns:p14="http://schemas.microsoft.com/office/powerpoint/2010/main" val="1866157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39</a:t>
            </a:fld>
            <a:endParaRPr lang="en-US"/>
          </a:p>
        </p:txBody>
      </p:sp>
    </p:spTree>
    <p:extLst>
      <p:ext uri="{BB962C8B-B14F-4D97-AF65-F5344CB8AC3E}">
        <p14:creationId xmlns:p14="http://schemas.microsoft.com/office/powerpoint/2010/main" val="1734549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40</a:t>
            </a:fld>
            <a:endParaRPr lang="en-US"/>
          </a:p>
        </p:txBody>
      </p:sp>
    </p:spTree>
    <p:extLst>
      <p:ext uri="{BB962C8B-B14F-4D97-AF65-F5344CB8AC3E}">
        <p14:creationId xmlns:p14="http://schemas.microsoft.com/office/powerpoint/2010/main" val="176770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move your home from one place to another, you get rid of things</a:t>
            </a:r>
          </a:p>
          <a:p>
            <a:r>
              <a:rPr lang="en-US" dirty="0"/>
              <a:t>When you move in the sense of an academic career, the opposite happens: you accumulate things…</a:t>
            </a:r>
          </a:p>
          <a:p>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4</a:t>
            </a:fld>
            <a:endParaRPr lang="en-US"/>
          </a:p>
        </p:txBody>
      </p:sp>
    </p:spTree>
    <p:extLst>
      <p:ext uri="{BB962C8B-B14F-4D97-AF65-F5344CB8AC3E}">
        <p14:creationId xmlns:p14="http://schemas.microsoft.com/office/powerpoint/2010/main" val="2013827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my NSF CAREER Award; work will start in January 2024</a:t>
            </a:r>
          </a:p>
        </p:txBody>
      </p:sp>
      <p:sp>
        <p:nvSpPr>
          <p:cNvPr id="4" name="Slide Number Placeholder 3"/>
          <p:cNvSpPr>
            <a:spLocks noGrp="1"/>
          </p:cNvSpPr>
          <p:nvPr>
            <p:ph type="sldNum" sz="quarter" idx="5"/>
          </p:nvPr>
        </p:nvSpPr>
        <p:spPr/>
        <p:txBody>
          <a:bodyPr/>
          <a:lstStyle/>
          <a:p>
            <a:fld id="{B49946AD-322E-C545-A8EF-90A7BE9DD7D5}" type="slidenum">
              <a:rPr lang="en-US" smtClean="0"/>
              <a:t>42</a:t>
            </a:fld>
            <a:endParaRPr lang="en-US"/>
          </a:p>
        </p:txBody>
      </p:sp>
    </p:spTree>
    <p:extLst>
      <p:ext uri="{BB962C8B-B14F-4D97-AF65-F5344CB8AC3E}">
        <p14:creationId xmlns:p14="http://schemas.microsoft.com/office/powerpoint/2010/main" val="307088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“incorrect information”: Barack Obama’s SSN was a recurring theme, but those tweets showed several different SSNs, and he only has one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44</a:t>
            </a:fld>
            <a:endParaRPr lang="en-US"/>
          </a:p>
        </p:txBody>
      </p:sp>
    </p:spTree>
    <p:extLst>
      <p:ext uri="{BB962C8B-B14F-4D97-AF65-F5344CB8AC3E}">
        <p14:creationId xmlns:p14="http://schemas.microsoft.com/office/powerpoint/2010/main" val="1554302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collected more fine-grained annotations to drive different, automatic approaches to annotation</a:t>
            </a:r>
          </a:p>
          <a:p>
            <a:r>
              <a:rPr lang="en-US" baseline="0" dirty="0"/>
              <a:t>-We want to determine which policy features need </a:t>
            </a:r>
            <a:r>
              <a:rPr lang="en-US" baseline="0" dirty="0" err="1"/>
              <a:t>crowdworkers</a:t>
            </a:r>
            <a:r>
              <a:rPr lang="en-US" baseline="0" dirty="0"/>
              <a:t>’ attention and which things we can automate.</a:t>
            </a:r>
          </a:p>
          <a:p>
            <a:r>
              <a:rPr lang="en-US" baseline="0" dirty="0"/>
              <a:t>-15 law students at the University of Pittsburgh and Fordham University</a:t>
            </a:r>
            <a:endParaRPr lang="en-US" dirty="0"/>
          </a:p>
        </p:txBody>
      </p:sp>
      <p:sp>
        <p:nvSpPr>
          <p:cNvPr id="4" name="Slide Number Placeholder 3"/>
          <p:cNvSpPr>
            <a:spLocks noGrp="1"/>
          </p:cNvSpPr>
          <p:nvPr>
            <p:ph type="sldNum" sz="quarter" idx="10"/>
          </p:nvPr>
        </p:nvSpPr>
        <p:spPr/>
        <p:txBody>
          <a:bodyPr/>
          <a:lstStyle/>
          <a:p>
            <a:fld id="{6EAEC409-A48F-244D-B636-8EB5A2129D1D}" type="slidenum">
              <a:rPr lang="en-US" smtClean="0"/>
              <a:t>45</a:t>
            </a:fld>
            <a:endParaRPr lang="en-US"/>
          </a:p>
        </p:txBody>
      </p:sp>
    </p:spTree>
    <p:extLst>
      <p:ext uri="{BB962C8B-B14F-4D97-AF65-F5344CB8AC3E}">
        <p14:creationId xmlns:p14="http://schemas.microsoft.com/office/powerpoint/2010/main" val="2628846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OPP for Online</a:t>
            </a:r>
            <a:r>
              <a:rPr lang="en-US" baseline="0" dirty="0"/>
              <a:t> Privacy Policies</a:t>
            </a:r>
            <a:endParaRPr lang="en-US" dirty="0"/>
          </a:p>
          <a:p>
            <a:r>
              <a:rPr lang="en-US" dirty="0"/>
              <a:t>For a human-labeled</a:t>
            </a:r>
            <a:r>
              <a:rPr lang="en-US" baseline="0" dirty="0"/>
              <a:t> corpus of privacy practices, this is very substantial and represents a unique resource</a:t>
            </a:r>
          </a:p>
          <a:p>
            <a:r>
              <a:rPr lang="en-US" baseline="0" dirty="0"/>
              <a:t>We want to use this data to automate the labeling process and label all the privacy policies on the web</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Reading level: halfway through college, everyone is finally qualified to understand privacy on the internet.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 presented these results at ACL; one of my co-authors presented it as a poster at the FTC’s </a:t>
            </a:r>
            <a:r>
              <a:rPr lang="en-US" baseline="0" dirty="0" err="1"/>
              <a:t>PrivacyCon</a:t>
            </a:r>
            <a:r>
              <a:rPr lang="en-US" baseline="0" dirty="0"/>
              <a:t> last year</a:t>
            </a:r>
          </a:p>
        </p:txBody>
      </p:sp>
      <p:sp>
        <p:nvSpPr>
          <p:cNvPr id="4" name="Slide Number Placeholder 3"/>
          <p:cNvSpPr>
            <a:spLocks noGrp="1"/>
          </p:cNvSpPr>
          <p:nvPr>
            <p:ph type="sldNum" sz="quarter" idx="10"/>
          </p:nvPr>
        </p:nvSpPr>
        <p:spPr/>
        <p:txBody>
          <a:bodyPr/>
          <a:lstStyle/>
          <a:p>
            <a:fld id="{6EAEC409-A48F-244D-B636-8EB5A2129D1D}" type="slidenum">
              <a:rPr lang="en-US" smtClean="0"/>
              <a:t>46</a:t>
            </a:fld>
            <a:endParaRPr lang="en-US"/>
          </a:p>
        </p:txBody>
      </p:sp>
    </p:spTree>
    <p:extLst>
      <p:ext uri="{BB962C8B-B14F-4D97-AF65-F5344CB8AC3E}">
        <p14:creationId xmlns:p14="http://schemas.microsoft.com/office/powerpoint/2010/main" val="2023405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site shows about 7,000 machine annotated privacy policies.</a:t>
            </a:r>
          </a:p>
          <a:p>
            <a:r>
              <a:rPr lang="en-US" dirty="0"/>
              <a:t>This large set of annotations was done automatically using classifiers trained on OPP-115.</a:t>
            </a:r>
          </a:p>
        </p:txBody>
      </p:sp>
      <p:sp>
        <p:nvSpPr>
          <p:cNvPr id="4" name="Slide Number Placeholder 3"/>
          <p:cNvSpPr>
            <a:spLocks noGrp="1"/>
          </p:cNvSpPr>
          <p:nvPr>
            <p:ph type="sldNum" sz="quarter" idx="10"/>
          </p:nvPr>
        </p:nvSpPr>
        <p:spPr/>
        <p:txBody>
          <a:bodyPr/>
          <a:lstStyle/>
          <a:p>
            <a:fld id="{5B0C34C0-EAE5-C54B-A86F-12D13E24FC4C}" type="slidenum">
              <a:rPr lang="en-US" smtClean="0"/>
              <a:t>47</a:t>
            </a:fld>
            <a:endParaRPr lang="en-US"/>
          </a:p>
        </p:txBody>
      </p:sp>
    </p:spTree>
    <p:extLst>
      <p:ext uri="{BB962C8B-B14F-4D97-AF65-F5344CB8AC3E}">
        <p14:creationId xmlns:p14="http://schemas.microsoft.com/office/powerpoint/2010/main" val="2105403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GPT-2 was trained on web data up to 2019</a:t>
            </a:r>
          </a:p>
        </p:txBody>
      </p:sp>
      <p:sp>
        <p:nvSpPr>
          <p:cNvPr id="4" name="Slide Number Placeholder 3"/>
          <p:cNvSpPr>
            <a:spLocks noGrp="1"/>
          </p:cNvSpPr>
          <p:nvPr>
            <p:ph type="sldNum" sz="quarter" idx="5"/>
          </p:nvPr>
        </p:nvSpPr>
        <p:spPr/>
        <p:txBody>
          <a:bodyPr/>
          <a:lstStyle/>
          <a:p>
            <a:fld id="{B49946AD-322E-C545-A8EF-90A7BE9DD7D5}" type="slidenum">
              <a:rPr lang="en-US" smtClean="0"/>
              <a:t>49</a:t>
            </a:fld>
            <a:endParaRPr lang="en-US"/>
          </a:p>
        </p:txBody>
      </p:sp>
    </p:spTree>
    <p:extLst>
      <p:ext uri="{BB962C8B-B14F-4D97-AF65-F5344CB8AC3E}">
        <p14:creationId xmlns:p14="http://schemas.microsoft.com/office/powerpoint/2010/main" val="36402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a:t>
            </a:r>
            <a:r>
              <a:rPr lang="en-US" baseline="0" dirty="0"/>
              <a:t> people would be able to tell at a glance how an online entity will use their data.</a:t>
            </a:r>
          </a:p>
          <a:p>
            <a:r>
              <a:rPr lang="en-US" baseline="0" dirty="0"/>
              <a:t>-One proposed approach: nutrition labels.</a:t>
            </a:r>
          </a:p>
          <a:p>
            <a:r>
              <a:rPr lang="en-US" baseline="0" dirty="0"/>
              <a:t>-Shown here is a common nutrition label in the US.</a:t>
            </a:r>
          </a:p>
          <a:p>
            <a:r>
              <a:rPr lang="en-US" baseline="0" dirty="0"/>
              <a:t>-However: there’s one huge obstacle in the way: companies do not cooperate.</a:t>
            </a:r>
          </a:p>
          <a:p>
            <a:r>
              <a:rPr lang="en-US" baseline="0" dirty="0"/>
              <a:t>  --P3P is an example.</a:t>
            </a:r>
          </a:p>
          <a:p>
            <a:r>
              <a:rPr lang="en-US" baseline="0" dirty="0"/>
              <a:t>- This idea is old. Why hasn’t it worked?</a:t>
            </a:r>
          </a:p>
        </p:txBody>
      </p:sp>
      <p:sp>
        <p:nvSpPr>
          <p:cNvPr id="4" name="Slide Number Placeholder 3"/>
          <p:cNvSpPr>
            <a:spLocks noGrp="1"/>
          </p:cNvSpPr>
          <p:nvPr>
            <p:ph type="sldNum" sz="quarter" idx="10"/>
          </p:nvPr>
        </p:nvSpPr>
        <p:spPr/>
        <p:txBody>
          <a:bodyPr/>
          <a:lstStyle/>
          <a:p>
            <a:fld id="{6EAEC409-A48F-244D-B636-8EB5A2129D1D}" type="slidenum">
              <a:rPr lang="en-US" smtClean="0"/>
              <a:t>50</a:t>
            </a:fld>
            <a:endParaRPr lang="en-US"/>
          </a:p>
        </p:txBody>
      </p:sp>
    </p:spTree>
    <p:extLst>
      <p:ext uri="{BB962C8B-B14F-4D97-AF65-F5344CB8AC3E}">
        <p14:creationId xmlns:p14="http://schemas.microsoft.com/office/powerpoint/2010/main" val="872884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third spinoff project from the OPP-115 Corpus.</a:t>
            </a:r>
          </a:p>
          <a:p>
            <a:r>
              <a:rPr lang="en-US" baseline="0" dirty="0"/>
              <a:t>-We created a system to automatically analyze Android apps on the app store and determine their compliance with privacy policies and selected regulations.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-We’re prioritizing recall in the results.</a:t>
            </a:r>
          </a:p>
          <a:p>
            <a:r>
              <a:rPr lang="en-US" baseline="0" dirty="0"/>
              <a:t>-We’ve done this as part of a collaboration with a state attorney general’s office.</a:t>
            </a:r>
          </a:p>
          <a:p>
            <a:r>
              <a:rPr lang="en-US" baseline="0" dirty="0"/>
              <a:t>-We’re interested in expanding this effort to other legal jurisdictions where online regulators want help doing their jobs.</a:t>
            </a:r>
          </a:p>
        </p:txBody>
      </p:sp>
      <p:sp>
        <p:nvSpPr>
          <p:cNvPr id="4" name="Slide Number Placeholder 3"/>
          <p:cNvSpPr>
            <a:spLocks noGrp="1"/>
          </p:cNvSpPr>
          <p:nvPr>
            <p:ph type="sldNum" sz="quarter" idx="10"/>
          </p:nvPr>
        </p:nvSpPr>
        <p:spPr/>
        <p:txBody>
          <a:bodyPr/>
          <a:lstStyle/>
          <a:p>
            <a:fld id="{5B0C34C0-EAE5-C54B-A86F-12D13E24FC4C}" type="slidenum">
              <a:rPr lang="en-US" smtClean="0"/>
              <a:t>51</a:t>
            </a:fld>
            <a:endParaRPr lang="en-US"/>
          </a:p>
        </p:txBody>
      </p:sp>
    </p:spTree>
    <p:extLst>
      <p:ext uri="{BB962C8B-B14F-4D97-AF65-F5344CB8AC3E}">
        <p14:creationId xmlns:p14="http://schemas.microsoft.com/office/powerpoint/2010/main" val="2595284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released the OPP-115 corpus</a:t>
            </a:r>
            <a:r>
              <a:rPr lang="en-US" baseline="0" dirty="0"/>
              <a:t> to the research community.</a:t>
            </a:r>
          </a:p>
          <a:p>
            <a:r>
              <a:rPr lang="en-US" baseline="0" dirty="0"/>
              <a:t>And there’s a website where you can interact with it.</a:t>
            </a:r>
            <a:endParaRPr lang="en-US" dirty="0"/>
          </a:p>
        </p:txBody>
      </p:sp>
      <p:sp>
        <p:nvSpPr>
          <p:cNvPr id="4" name="Slide Number Placeholder 3"/>
          <p:cNvSpPr>
            <a:spLocks noGrp="1"/>
          </p:cNvSpPr>
          <p:nvPr>
            <p:ph type="sldNum" sz="quarter" idx="10"/>
          </p:nvPr>
        </p:nvSpPr>
        <p:spPr/>
        <p:txBody>
          <a:bodyPr/>
          <a:lstStyle/>
          <a:p>
            <a:fld id="{5B0C34C0-EAE5-C54B-A86F-12D13E24FC4C}" type="slidenum">
              <a:rPr lang="en-US" smtClean="0"/>
              <a:t>52</a:t>
            </a:fld>
            <a:endParaRPr lang="en-US"/>
          </a:p>
        </p:txBody>
      </p:sp>
    </p:spTree>
    <p:extLst>
      <p:ext uri="{BB962C8B-B14F-4D97-AF65-F5344CB8AC3E}">
        <p14:creationId xmlns:p14="http://schemas.microsoft.com/office/powerpoint/2010/main" val="762653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NMF (nonnegative</a:t>
            </a:r>
            <a:r>
              <a:rPr lang="en-US" baseline="0" dirty="0"/>
              <a:t> matrix factorization) and constrained the model to produce five topics</a:t>
            </a:r>
          </a:p>
          <a:p>
            <a:r>
              <a:rPr lang="en-US" baseline="0" dirty="0"/>
              <a:t>Each “topic” is basically a set of keywords that appear together.</a:t>
            </a:r>
          </a:p>
          <a:p>
            <a:r>
              <a:rPr lang="en-US" dirty="0"/>
              <a:t>This matrix is factored into a term-feature and a feature-document matrix</a:t>
            </a:r>
          </a:p>
          <a:p>
            <a:r>
              <a:rPr lang="en-US" dirty="0"/>
              <a:t>To an extent these results validate</a:t>
            </a:r>
            <a:r>
              <a:rPr lang="en-US" baseline="0" dirty="0"/>
              <a:t> the annotation scheme</a:t>
            </a:r>
            <a:endParaRPr lang="en-US" dirty="0"/>
          </a:p>
        </p:txBody>
      </p:sp>
      <p:sp>
        <p:nvSpPr>
          <p:cNvPr id="4" name="Slide Number Placeholder 3"/>
          <p:cNvSpPr>
            <a:spLocks noGrp="1"/>
          </p:cNvSpPr>
          <p:nvPr>
            <p:ph type="sldNum" sz="quarter" idx="10"/>
          </p:nvPr>
        </p:nvSpPr>
        <p:spPr/>
        <p:txBody>
          <a:bodyPr/>
          <a:lstStyle/>
          <a:p>
            <a:fld id="{6EAEC409-A48F-244D-B636-8EB5A2129D1D}" type="slidenum">
              <a:rPr lang="en-US" smtClean="0"/>
              <a:t>53</a:t>
            </a:fld>
            <a:endParaRPr lang="en-US"/>
          </a:p>
        </p:txBody>
      </p:sp>
    </p:spTree>
    <p:extLst>
      <p:ext uri="{BB962C8B-B14F-4D97-AF65-F5344CB8AC3E}">
        <p14:creationId xmlns:p14="http://schemas.microsoft.com/office/powerpoint/2010/main" val="4158417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persistent,</a:t>
            </a:r>
            <a:r>
              <a:rPr lang="en-US" baseline="0" dirty="0"/>
              <a:t> jaded view that internet users have given up on privacy.</a:t>
            </a:r>
          </a:p>
        </p:txBody>
      </p:sp>
      <p:sp>
        <p:nvSpPr>
          <p:cNvPr id="4" name="Slide Number Placeholder 3"/>
          <p:cNvSpPr>
            <a:spLocks noGrp="1"/>
          </p:cNvSpPr>
          <p:nvPr>
            <p:ph type="sldNum" sz="quarter" idx="10"/>
          </p:nvPr>
        </p:nvSpPr>
        <p:spPr/>
        <p:txBody>
          <a:bodyPr/>
          <a:lstStyle/>
          <a:p>
            <a:fld id="{5B0C34C0-EAE5-C54B-A86F-12D13E24FC4C}" type="slidenum">
              <a:rPr lang="en-US" smtClean="0"/>
              <a:t>6</a:t>
            </a:fld>
            <a:endParaRPr lang="en-US"/>
          </a:p>
        </p:txBody>
      </p:sp>
    </p:spTree>
    <p:extLst>
      <p:ext uri="{BB962C8B-B14F-4D97-AF65-F5344CB8AC3E}">
        <p14:creationId xmlns:p14="http://schemas.microsoft.com/office/powerpoint/2010/main" val="3566760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some</a:t>
            </a:r>
            <a:r>
              <a:rPr lang="en-US" baseline="0" dirty="0"/>
              <a:t> strong matches between the experts’ annotation scheme and the automatically generated topics.</a:t>
            </a:r>
          </a:p>
          <a:p>
            <a:r>
              <a:rPr lang="en-US" baseline="0" dirty="0"/>
              <a:t>We’re looking at ways to exploit this information in the direction of large scale unsupervised analysis of these documents.</a:t>
            </a:r>
            <a:endParaRPr lang="en-US" dirty="0"/>
          </a:p>
        </p:txBody>
      </p:sp>
      <p:sp>
        <p:nvSpPr>
          <p:cNvPr id="4" name="Slide Number Placeholder 3"/>
          <p:cNvSpPr>
            <a:spLocks noGrp="1"/>
          </p:cNvSpPr>
          <p:nvPr>
            <p:ph type="sldNum" sz="quarter" idx="10"/>
          </p:nvPr>
        </p:nvSpPr>
        <p:spPr/>
        <p:txBody>
          <a:bodyPr/>
          <a:lstStyle/>
          <a:p>
            <a:fld id="{5B0C34C0-EAE5-C54B-A86F-12D13E24FC4C}" type="slidenum">
              <a:rPr lang="en-US" smtClean="0"/>
              <a:t>54</a:t>
            </a:fld>
            <a:endParaRPr lang="en-US"/>
          </a:p>
        </p:txBody>
      </p:sp>
    </p:spTree>
    <p:extLst>
      <p:ext uri="{BB962C8B-B14F-4D97-AF65-F5344CB8AC3E}">
        <p14:creationId xmlns:p14="http://schemas.microsoft.com/office/powerpoint/2010/main" val="2857184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have to acknowledge many collaborators at universities and other organizations</a:t>
            </a:r>
          </a:p>
          <a:p>
            <a:pPr marL="171450" indent="-171450">
              <a:buFontTx/>
              <a:buChar char="-"/>
            </a:pPr>
            <a:r>
              <a:rPr lang="en-US" dirty="0"/>
              <a:t>I also have to acknowledge student researchers at all levels; the students are my heroes and heroines; they are essential for this research</a:t>
            </a:r>
          </a:p>
          <a:p>
            <a:pPr marL="171450" indent="-171450">
              <a:buFontTx/>
              <a:buChar char="-"/>
            </a:pPr>
            <a:r>
              <a:rPr lang="en-US" dirty="0"/>
              <a:t>I also want to acknowledge my </a:t>
            </a:r>
            <a:r>
              <a:rPr lang="en-US"/>
              <a:t>research sponsors, </a:t>
            </a:r>
            <a:r>
              <a:rPr lang="en-US" dirty="0"/>
              <a:t>on </a:t>
            </a:r>
            <a:r>
              <a:rPr lang="en-US"/>
              <a:t>the next slide</a:t>
            </a:r>
            <a:endParaRPr lang="en-US" dirty="0"/>
          </a:p>
        </p:txBody>
      </p:sp>
      <p:sp>
        <p:nvSpPr>
          <p:cNvPr id="4" name="Slide Number Placeholder 3"/>
          <p:cNvSpPr>
            <a:spLocks noGrp="1"/>
          </p:cNvSpPr>
          <p:nvPr>
            <p:ph type="sldNum" sz="quarter" idx="5"/>
          </p:nvPr>
        </p:nvSpPr>
        <p:spPr/>
        <p:txBody>
          <a:bodyPr/>
          <a:lstStyle/>
          <a:p>
            <a:fld id="{B49946AD-322E-C545-A8EF-90A7BE9DD7D5}" type="slidenum">
              <a:rPr lang="en-US" smtClean="0"/>
              <a:t>55</a:t>
            </a:fld>
            <a:endParaRPr lang="en-US"/>
          </a:p>
        </p:txBody>
      </p:sp>
    </p:spTree>
    <p:extLst>
      <p:ext uri="{BB962C8B-B14F-4D97-AF65-F5344CB8AC3E}">
        <p14:creationId xmlns:p14="http://schemas.microsoft.com/office/powerpoint/2010/main" val="3997421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segue from building language resources to exploring them and using them.</a:t>
            </a:r>
          </a:p>
        </p:txBody>
      </p:sp>
      <p:sp>
        <p:nvSpPr>
          <p:cNvPr id="4" name="Slide Number Placeholder 3"/>
          <p:cNvSpPr>
            <a:spLocks noGrp="1"/>
          </p:cNvSpPr>
          <p:nvPr>
            <p:ph type="sldNum" sz="quarter" idx="5"/>
          </p:nvPr>
        </p:nvSpPr>
        <p:spPr/>
        <p:txBody>
          <a:bodyPr/>
          <a:lstStyle/>
          <a:p>
            <a:fld id="{B49946AD-322E-C545-A8EF-90A7BE9DD7D5}" type="slidenum">
              <a:rPr lang="en-US" smtClean="0"/>
              <a:t>58</a:t>
            </a:fld>
            <a:endParaRPr lang="en-US"/>
          </a:p>
        </p:txBody>
      </p:sp>
    </p:spTree>
    <p:extLst>
      <p:ext uri="{BB962C8B-B14F-4D97-AF65-F5344CB8AC3E}">
        <p14:creationId xmlns:p14="http://schemas.microsoft.com/office/powerpoint/2010/main" val="364071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 % of paragraphs that fit this topic</a:t>
            </a:r>
          </a:p>
          <a:p>
            <a:r>
              <a:rPr lang="en-US" dirty="0"/>
              <a:t>%D = % of documents that contain this topic</a:t>
            </a:r>
          </a:p>
        </p:txBody>
      </p:sp>
      <p:sp>
        <p:nvSpPr>
          <p:cNvPr id="4" name="Slide Number Placeholder 3"/>
          <p:cNvSpPr>
            <a:spLocks noGrp="1"/>
          </p:cNvSpPr>
          <p:nvPr>
            <p:ph type="sldNum" sz="quarter" idx="5"/>
          </p:nvPr>
        </p:nvSpPr>
        <p:spPr/>
        <p:txBody>
          <a:bodyPr/>
          <a:lstStyle/>
          <a:p>
            <a:fld id="{B49946AD-322E-C545-A8EF-90A7BE9DD7D5}" type="slidenum">
              <a:rPr lang="en-US" smtClean="0"/>
              <a:t>59</a:t>
            </a:fld>
            <a:endParaRPr lang="en-US"/>
          </a:p>
        </p:txBody>
      </p:sp>
    </p:spTree>
    <p:extLst>
      <p:ext uri="{BB962C8B-B14F-4D97-AF65-F5344CB8AC3E}">
        <p14:creationId xmlns:p14="http://schemas.microsoft.com/office/powerpoint/2010/main" val="1351440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 % of paragraphs that fit this topic</a:t>
            </a:r>
          </a:p>
          <a:p>
            <a:r>
              <a:rPr lang="en-US" dirty="0"/>
              <a:t>%D = % of documents that contain this topic</a:t>
            </a:r>
          </a:p>
        </p:txBody>
      </p:sp>
      <p:sp>
        <p:nvSpPr>
          <p:cNvPr id="4" name="Slide Number Placeholder 3"/>
          <p:cNvSpPr>
            <a:spLocks noGrp="1"/>
          </p:cNvSpPr>
          <p:nvPr>
            <p:ph type="sldNum" sz="quarter" idx="5"/>
          </p:nvPr>
        </p:nvSpPr>
        <p:spPr/>
        <p:txBody>
          <a:bodyPr/>
          <a:lstStyle/>
          <a:p>
            <a:fld id="{B49946AD-322E-C545-A8EF-90A7BE9DD7D5}" type="slidenum">
              <a:rPr lang="en-US" smtClean="0"/>
              <a:t>60</a:t>
            </a:fld>
            <a:endParaRPr lang="en-US"/>
          </a:p>
        </p:txBody>
      </p:sp>
    </p:spTree>
    <p:extLst>
      <p:ext uri="{BB962C8B-B14F-4D97-AF65-F5344CB8AC3E}">
        <p14:creationId xmlns:p14="http://schemas.microsoft.com/office/powerpoint/2010/main" val="356930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There are also opposing viewpoints: privacy isn’t dead; it’s being bargained for in new ways, or being redefined</a:t>
            </a:r>
          </a:p>
          <a:p>
            <a:r>
              <a:rPr lang="en-US" baseline="0" dirty="0"/>
              <a:t>- There’s also the idea of the “privacy paradox”</a:t>
            </a:r>
          </a:p>
          <a:p>
            <a:r>
              <a:rPr lang="en-US" baseline="0" dirty="0"/>
              <a:t>- These observations motivate a lot of my work</a:t>
            </a:r>
          </a:p>
          <a:p>
            <a:r>
              <a:rPr lang="en-US" baseline="0" dirty="0"/>
              <a:t>- In particular, it's motivated by a general idea that it's important to give people information in ways that they understand, and that empowers them, respects them, and breaks down barriers to equality</a:t>
            </a:r>
          </a:p>
          <a:p>
            <a:endParaRPr lang="en-US" baseline="0" dirty="0"/>
          </a:p>
        </p:txBody>
      </p:sp>
      <p:sp>
        <p:nvSpPr>
          <p:cNvPr id="4" name="Slide Number Placeholder 3"/>
          <p:cNvSpPr>
            <a:spLocks noGrp="1"/>
          </p:cNvSpPr>
          <p:nvPr>
            <p:ph type="sldNum" sz="quarter" idx="10"/>
          </p:nvPr>
        </p:nvSpPr>
        <p:spPr/>
        <p:txBody>
          <a:bodyPr/>
          <a:lstStyle/>
          <a:p>
            <a:fld id="{5B0C34C0-EAE5-C54B-A86F-12D13E24FC4C}" type="slidenum">
              <a:rPr lang="en-US" smtClean="0"/>
              <a:t>7</a:t>
            </a:fld>
            <a:endParaRPr lang="en-US"/>
          </a:p>
        </p:txBody>
      </p:sp>
    </p:spTree>
    <p:extLst>
      <p:ext uri="{BB962C8B-B14F-4D97-AF65-F5344CB8AC3E}">
        <p14:creationId xmlns:p14="http://schemas.microsoft.com/office/powerpoint/2010/main" val="305143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let’s talk about a fundamental source of information about privacy online: the website or app privacy policy.</a:t>
            </a:r>
          </a:p>
          <a:p>
            <a:r>
              <a:rPr lang="en-US" baseline="0" dirty="0"/>
              <a:t>-Here’s an example. I’ll let everyone read it.</a:t>
            </a:r>
            <a:endParaRPr lang="en-US" dirty="0"/>
          </a:p>
          <a:p>
            <a:r>
              <a:rPr lang="en-US" baseline="0" dirty="0"/>
              <a:t>-Here’s a privacy policy. How many people read all the privacy policies for the websites they visit?</a:t>
            </a:r>
          </a:p>
          <a:p>
            <a:r>
              <a:rPr lang="en-US" baseline="0" dirty="0"/>
              <a:t>-How many people have read a single privacy policy in its entirety?</a:t>
            </a:r>
          </a:p>
          <a:p>
            <a:r>
              <a:rPr lang="en-US" baseline="0" dirty="0"/>
              <a:t>-I think this is the most text I ever put on a slide.</a:t>
            </a:r>
            <a:endParaRPr lang="en-US" dirty="0"/>
          </a:p>
        </p:txBody>
      </p:sp>
      <p:sp>
        <p:nvSpPr>
          <p:cNvPr id="4" name="Slide Number Placeholder 3"/>
          <p:cNvSpPr>
            <a:spLocks noGrp="1"/>
          </p:cNvSpPr>
          <p:nvPr>
            <p:ph type="sldNum" sz="quarter" idx="10"/>
          </p:nvPr>
        </p:nvSpPr>
        <p:spPr/>
        <p:txBody>
          <a:bodyPr/>
          <a:lstStyle/>
          <a:p>
            <a:fld id="{6EAEC409-A48F-244D-B636-8EB5A2129D1D}" type="slidenum">
              <a:rPr lang="en-US" smtClean="0"/>
              <a:t>8</a:t>
            </a:fld>
            <a:endParaRPr lang="en-US"/>
          </a:p>
        </p:txBody>
      </p:sp>
    </p:spTree>
    <p:extLst>
      <p:ext uri="{BB962C8B-B14F-4D97-AF65-F5344CB8AC3E}">
        <p14:creationId xmlns:p14="http://schemas.microsoft.com/office/powerpoint/2010/main" val="150162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policy goes on.</a:t>
            </a:r>
          </a:p>
          <a:p>
            <a:r>
              <a:rPr lang="en-US" baseline="0" dirty="0"/>
              <a:t>-The average internet user can’t understand PPs</a:t>
            </a:r>
          </a:p>
          <a:p>
            <a:r>
              <a:rPr lang="en-US" baseline="0" dirty="0"/>
              <a:t>-These documents are fundamental to the legality of information exchange on the Internet</a:t>
            </a:r>
          </a:p>
          <a:p>
            <a:r>
              <a:rPr lang="en-US" baseline="0" dirty="0"/>
              <a:t>--They’re the basis for notice and choice</a:t>
            </a:r>
          </a:p>
          <a:p>
            <a:r>
              <a:rPr lang="en-US" baseline="0" dirty="0"/>
              <a:t>-Knowing what is in the policy is important practically too</a:t>
            </a:r>
          </a:p>
          <a:p>
            <a:r>
              <a:rPr lang="en-US" baseline="0" dirty="0"/>
              <a:t>  --What options do I have for my data</a:t>
            </a:r>
          </a:p>
          <a:p>
            <a:r>
              <a:rPr lang="en-US" baseline="0" dirty="0"/>
              <a:t>  --What kinds of advertising uses can I expect</a:t>
            </a:r>
          </a:p>
          <a:p>
            <a:r>
              <a:rPr lang="en-US" baseline="0" dirty="0"/>
              <a:t>  --What happens if company is bought</a:t>
            </a:r>
          </a:p>
          <a:p>
            <a:r>
              <a:rPr lang="en-US" baseline="0" dirty="0"/>
              <a:t>  --How concerned should I be if the company is hacked</a:t>
            </a:r>
          </a:p>
          <a:p>
            <a:r>
              <a:rPr lang="en-US" baseline="0" dirty="0"/>
              <a:t>-Connection to government: regulators can’t regulate</a:t>
            </a:r>
          </a:p>
          <a:p>
            <a:r>
              <a:rPr lang="en-US" baseline="0" dirty="0"/>
              <a:t>-Connection to public policy: difficult to assess the state of online privacy</a:t>
            </a:r>
            <a:endParaRPr lang="en-US" dirty="0"/>
          </a:p>
        </p:txBody>
      </p:sp>
      <p:sp>
        <p:nvSpPr>
          <p:cNvPr id="4" name="Slide Number Placeholder 3"/>
          <p:cNvSpPr>
            <a:spLocks noGrp="1"/>
          </p:cNvSpPr>
          <p:nvPr>
            <p:ph type="sldNum" sz="quarter" idx="10"/>
          </p:nvPr>
        </p:nvSpPr>
        <p:spPr/>
        <p:txBody>
          <a:bodyPr/>
          <a:lstStyle/>
          <a:p>
            <a:fld id="{6EAEC409-A48F-244D-B636-8EB5A2129D1D}" type="slidenum">
              <a:rPr lang="en-US" smtClean="0"/>
              <a:t>9</a:t>
            </a:fld>
            <a:endParaRPr lang="en-US"/>
          </a:p>
        </p:txBody>
      </p:sp>
    </p:spTree>
    <p:extLst>
      <p:ext uri="{BB962C8B-B14F-4D97-AF65-F5344CB8AC3E}">
        <p14:creationId xmlns:p14="http://schemas.microsoft.com/office/powerpoint/2010/main" val="138612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6EAEC409-A48F-244D-B636-8EB5A2129D1D}" type="slidenum">
              <a:rPr lang="en-US" smtClean="0"/>
              <a:t>11</a:t>
            </a:fld>
            <a:endParaRPr lang="en-US"/>
          </a:p>
        </p:txBody>
      </p:sp>
    </p:spTree>
    <p:extLst>
      <p:ext uri="{BB962C8B-B14F-4D97-AF65-F5344CB8AC3E}">
        <p14:creationId xmlns:p14="http://schemas.microsoft.com/office/powerpoint/2010/main" val="1495948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lots more to each of these projects than I’ll cover today</a:t>
            </a:r>
          </a:p>
        </p:txBody>
      </p:sp>
      <p:sp>
        <p:nvSpPr>
          <p:cNvPr id="4" name="Slide Number Placeholder 3"/>
          <p:cNvSpPr>
            <a:spLocks noGrp="1"/>
          </p:cNvSpPr>
          <p:nvPr>
            <p:ph type="sldNum" sz="quarter" idx="5"/>
          </p:nvPr>
        </p:nvSpPr>
        <p:spPr/>
        <p:txBody>
          <a:bodyPr/>
          <a:lstStyle/>
          <a:p>
            <a:fld id="{B49946AD-322E-C545-A8EF-90A7BE9DD7D5}" type="slidenum">
              <a:rPr lang="en-US" smtClean="0"/>
              <a:t>12</a:t>
            </a:fld>
            <a:endParaRPr lang="en-US"/>
          </a:p>
        </p:txBody>
      </p:sp>
    </p:spTree>
    <p:extLst>
      <p:ext uri="{BB962C8B-B14F-4D97-AF65-F5344CB8AC3E}">
        <p14:creationId xmlns:p14="http://schemas.microsoft.com/office/powerpoint/2010/main" val="3381021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9C3D15-D5E6-0847-9E82-FCE501F33941}"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24516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64721-3F19-2242-97AC-60C5EA478AB5}"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34175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2F5C33-3071-3B41-9688-12B0769C25FD}"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58197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D734AF9-B393-324E-A6FA-AD2A7E5B6D5A}"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850888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45690D-EEB0-284E-B91B-BA6C2738B1AE}"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19317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61F60C-2DA7-0B4F-B689-71841E4BAD08}" type="datetime1">
              <a:rPr lang="en-US" smtClean="0"/>
              <a:t>10/22/23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4217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13A1F28-91AA-B942-8FE4-ACD0BDB5410C}" type="datetime1">
              <a:rPr lang="en-US" smtClean="0"/>
              <a:t>10/22/23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45375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C30-84E4-2343-860F-AC44F93ACE62}"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93431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AA825-222C-584B-BC5D-3D39FC76B87F}"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5779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9520E85-5EB9-C949-BF51-C0486477B14C}"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1477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913CF6-287C-894A-9857-B297567485C8}"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21259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DD421D-1BBB-7C4D-B7EE-7B7B81D7EE24}"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02420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0B74AD-1C3D-9C42-8F6B-1A94FD18F23C}" type="datetime1">
              <a:rPr lang="en-US" smtClean="0"/>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1621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51D4867-91C6-5E4A-8046-095EB7EEB034}" type="datetime1">
              <a:rPr lang="en-US" smtClean="0"/>
              <a:t>10/22/23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7755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2EC1678-3BEE-0C40-A371-F4301F21697C}" type="datetime1">
              <a:rPr lang="en-US" smtClean="0"/>
              <a:t>10/22/23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24452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E31BC49-E245-2045-B4BB-30B33E019A83}" type="datetime1">
              <a:rPr lang="en-US" smtClean="0"/>
              <a:t>10/22/23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70107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082F2D-B947-6744-9BC9-9D99ECF53990}"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899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BC5F7E8-1473-C14F-AC90-DB7236042DD4}" type="datetime1">
              <a:rPr lang="en-US" smtClean="0"/>
              <a:t>10/22/23</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622260008"/>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rivaseer.ist.psu.edu/dat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hyperlink" Target="https://shomir.net/advic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hyperlink" Target="mailto:shomir@psu.edu" TargetMode="External"/><Relationship Id="rId5" Type="http://schemas.openxmlformats.org/officeDocument/2006/relationships/image" Target="../media/image42.png"/><Relationship Id="rId10" Type="http://schemas.openxmlformats.org/officeDocument/2006/relationships/hyperlink" Target="https://shomir.net/" TargetMode="External"/><Relationship Id="rId4" Type="http://schemas.openxmlformats.org/officeDocument/2006/relationships/image" Target="../media/image2.png"/><Relationship Id="rId9"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188E-4F5C-353C-1DEF-2AD55B0E5CDE}"/>
              </a:ext>
            </a:extLst>
          </p:cNvPr>
          <p:cNvSpPr>
            <a:spLocks noGrp="1"/>
          </p:cNvSpPr>
          <p:nvPr>
            <p:ph type="ctrTitle"/>
          </p:nvPr>
        </p:nvSpPr>
        <p:spPr>
          <a:xfrm>
            <a:off x="3654008" y="1288675"/>
            <a:ext cx="5223291" cy="2497186"/>
          </a:xfrm>
        </p:spPr>
        <p:txBody>
          <a:bodyPr>
            <a:normAutofit/>
          </a:bodyPr>
          <a:lstStyle/>
          <a:p>
            <a:pPr>
              <a:lnSpc>
                <a:spcPct val="90000"/>
              </a:lnSpc>
            </a:pPr>
            <a:r>
              <a:rPr lang="en-US" sz="3375" dirty="0">
                <a:solidFill>
                  <a:srgbClr val="EBEBEB"/>
                </a:solidFill>
              </a:rPr>
              <a:t>Natural Language Processing for Privacy and Social Good</a:t>
            </a:r>
          </a:p>
        </p:txBody>
      </p:sp>
      <p:sp>
        <p:nvSpPr>
          <p:cNvPr id="3" name="Subtitle 2">
            <a:extLst>
              <a:ext uri="{FF2B5EF4-FFF2-40B4-BE49-F238E27FC236}">
                <a16:creationId xmlns:a16="http://schemas.microsoft.com/office/drawing/2014/main" id="{3137B29E-1248-BFE4-647F-04DA25672964}"/>
              </a:ext>
            </a:extLst>
          </p:cNvPr>
          <p:cNvSpPr>
            <a:spLocks noGrp="1"/>
          </p:cNvSpPr>
          <p:nvPr>
            <p:ph type="subTitle" idx="1"/>
          </p:nvPr>
        </p:nvSpPr>
        <p:spPr>
          <a:xfrm>
            <a:off x="3654008" y="4145002"/>
            <a:ext cx="4964211" cy="646065"/>
          </a:xfrm>
        </p:spPr>
        <p:txBody>
          <a:bodyPr>
            <a:noAutofit/>
          </a:bodyPr>
          <a:lstStyle/>
          <a:p>
            <a:pPr>
              <a:lnSpc>
                <a:spcPct val="90000"/>
              </a:lnSpc>
            </a:pPr>
            <a:r>
              <a:rPr lang="en-US" sz="1400" dirty="0">
                <a:solidFill>
                  <a:schemeClr val="tx2">
                    <a:lumMod val="40000"/>
                    <a:lumOff val="60000"/>
                  </a:schemeClr>
                </a:solidFill>
              </a:rPr>
              <a:t>Shomir Wilson</a:t>
            </a:r>
          </a:p>
          <a:p>
            <a:pPr>
              <a:lnSpc>
                <a:spcPct val="90000"/>
              </a:lnSpc>
            </a:pPr>
            <a:r>
              <a:rPr lang="en-US" sz="1400" dirty="0">
                <a:solidFill>
                  <a:schemeClr val="tx2">
                    <a:lumMod val="40000"/>
                    <a:lumOff val="60000"/>
                  </a:schemeClr>
                </a:solidFill>
              </a:rPr>
              <a:t>Assistant Professor, Penn State</a:t>
            </a:r>
          </a:p>
        </p:txBody>
      </p:sp>
      <p:pic>
        <p:nvPicPr>
          <p:cNvPr id="5" name="Picture 4" descr="Qr code&#10;&#10;Description automatically generated with medium confidence">
            <a:extLst>
              <a:ext uri="{FF2B5EF4-FFF2-40B4-BE49-F238E27FC236}">
                <a16:creationId xmlns:a16="http://schemas.microsoft.com/office/drawing/2014/main" id="{C420E64B-CC86-3D34-A262-D0CE04B8FA54}"/>
              </a:ext>
            </a:extLst>
          </p:cNvPr>
          <p:cNvPicPr>
            <a:picLocks noChangeAspect="1"/>
          </p:cNvPicPr>
          <p:nvPr/>
        </p:nvPicPr>
        <p:blipFill rotWithShape="1">
          <a:blip r:embed="rId3"/>
          <a:srcRect l="20189" r="14458"/>
          <a:stretch/>
        </p:blipFill>
        <p:spPr>
          <a:xfrm>
            <a:off x="15" y="857257"/>
            <a:ext cx="3361458" cy="5143493"/>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6" name="TextBox 5">
            <a:extLst>
              <a:ext uri="{FF2B5EF4-FFF2-40B4-BE49-F238E27FC236}">
                <a16:creationId xmlns:a16="http://schemas.microsoft.com/office/drawing/2014/main" id="{51263D67-16A7-7FC0-D2B6-80787E270FE7}"/>
              </a:ext>
            </a:extLst>
          </p:cNvPr>
          <p:cNvSpPr txBox="1"/>
          <p:nvPr/>
        </p:nvSpPr>
        <p:spPr>
          <a:xfrm>
            <a:off x="-217715" y="5983325"/>
            <a:ext cx="3361458" cy="184666"/>
          </a:xfrm>
          <a:prstGeom prst="rect">
            <a:avLst/>
          </a:prstGeom>
          <a:noFill/>
        </p:spPr>
        <p:txBody>
          <a:bodyPr wrap="square" rtlCol="0">
            <a:spAutoFit/>
          </a:bodyPr>
          <a:lstStyle/>
          <a:p>
            <a:pPr algn="ctr"/>
            <a:r>
              <a:rPr lang="en-US" sz="600" dirty="0">
                <a:solidFill>
                  <a:schemeClr val="tx1">
                    <a:lumMod val="65000"/>
                  </a:schemeClr>
                </a:solidFill>
              </a:rPr>
              <a:t>DALL-E prompt: “Natural Language Processing for Privacy and Social Good”</a:t>
            </a:r>
          </a:p>
        </p:txBody>
      </p:sp>
    </p:spTree>
    <p:extLst>
      <p:ext uri="{BB962C8B-B14F-4D97-AF65-F5344CB8AC3E}">
        <p14:creationId xmlns:p14="http://schemas.microsoft.com/office/powerpoint/2010/main" val="3266376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DEAA-C49F-FE44-BCC1-831D0FF04B72}"/>
              </a:ext>
            </a:extLst>
          </p:cNvPr>
          <p:cNvSpPr>
            <a:spLocks noGrp="1"/>
          </p:cNvSpPr>
          <p:nvPr>
            <p:ph type="title"/>
          </p:nvPr>
        </p:nvSpPr>
        <p:spPr/>
        <p:txBody>
          <a:bodyPr/>
          <a:lstStyle/>
          <a:p>
            <a:r>
              <a:rPr lang="en-US" dirty="0"/>
              <a:t>Bridging the Gap</a:t>
            </a:r>
          </a:p>
        </p:txBody>
      </p:sp>
      <p:sp>
        <p:nvSpPr>
          <p:cNvPr id="3" name="Content Placeholder 2">
            <a:extLst>
              <a:ext uri="{FF2B5EF4-FFF2-40B4-BE49-F238E27FC236}">
                <a16:creationId xmlns:a16="http://schemas.microsoft.com/office/drawing/2014/main" id="{3A8100A6-EFF2-C4A5-0317-B1BC21AA481B}"/>
              </a:ext>
            </a:extLst>
          </p:cNvPr>
          <p:cNvSpPr>
            <a:spLocks noGrp="1"/>
          </p:cNvSpPr>
          <p:nvPr>
            <p:ph idx="1"/>
          </p:nvPr>
        </p:nvSpPr>
        <p:spPr>
          <a:xfrm>
            <a:off x="285932" y="1853248"/>
            <a:ext cx="6968193" cy="4804617"/>
          </a:xfrm>
        </p:spPr>
        <p:txBody>
          <a:bodyPr>
            <a:noAutofit/>
          </a:bodyPr>
          <a:lstStyle/>
          <a:p>
            <a:pPr marL="0" indent="0">
              <a:buNone/>
            </a:pPr>
            <a:r>
              <a:rPr lang="en-US" sz="2400" dirty="0"/>
              <a:t>We need methods for automatically interpreting the contents of privacy policies.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This is an opportunity for </a:t>
            </a:r>
            <a:br>
              <a:rPr lang="en-US" sz="2400" dirty="0"/>
            </a:br>
            <a:r>
              <a:rPr lang="en-US" sz="2400" dirty="0"/>
              <a:t>natural language processing.</a:t>
            </a:r>
          </a:p>
        </p:txBody>
      </p:sp>
      <p:pic>
        <p:nvPicPr>
          <p:cNvPr id="5" name="Picture 4">
            <a:extLst>
              <a:ext uri="{FF2B5EF4-FFF2-40B4-BE49-F238E27FC236}">
                <a16:creationId xmlns:a16="http://schemas.microsoft.com/office/drawing/2014/main" id="{66D2AA1A-198E-3E27-751E-D1E086933608}"/>
              </a:ext>
            </a:extLst>
          </p:cNvPr>
          <p:cNvPicPr>
            <a:picLocks noChangeAspect="1"/>
          </p:cNvPicPr>
          <p:nvPr/>
        </p:nvPicPr>
        <p:blipFill>
          <a:blip r:embed="rId2"/>
          <a:stretch>
            <a:fillRect/>
          </a:stretch>
        </p:blipFill>
        <p:spPr>
          <a:xfrm>
            <a:off x="628650" y="2934683"/>
            <a:ext cx="3730796" cy="1979234"/>
          </a:xfrm>
          <a:prstGeom prst="rect">
            <a:avLst/>
          </a:prstGeom>
          <a:ln w="12700">
            <a:solidFill>
              <a:schemeClr val="tx1">
                <a:lumMod val="95000"/>
                <a:lumOff val="5000"/>
              </a:schemeClr>
            </a:solidFill>
          </a:ln>
        </p:spPr>
      </p:pic>
      <p:pic>
        <p:nvPicPr>
          <p:cNvPr id="7" name="Picture 6" descr="Screen Shot 2015-04-18 at 4.44.27 PM.png">
            <a:extLst>
              <a:ext uri="{FF2B5EF4-FFF2-40B4-BE49-F238E27FC236}">
                <a16:creationId xmlns:a16="http://schemas.microsoft.com/office/drawing/2014/main" id="{6E385AC0-4347-38C9-D37B-2555EDEC3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094" y="1992559"/>
            <a:ext cx="1832426" cy="2416626"/>
          </a:xfrm>
          <a:prstGeom prst="rect">
            <a:avLst/>
          </a:prstGeom>
          <a:ln w="12700">
            <a:solidFill>
              <a:schemeClr val="tx1">
                <a:lumMod val="95000"/>
                <a:lumOff val="5000"/>
              </a:schemeClr>
            </a:solidFill>
          </a:ln>
        </p:spPr>
      </p:pic>
      <p:sp>
        <p:nvSpPr>
          <p:cNvPr id="6" name="Right Arrow 5">
            <a:extLst>
              <a:ext uri="{FF2B5EF4-FFF2-40B4-BE49-F238E27FC236}">
                <a16:creationId xmlns:a16="http://schemas.microsoft.com/office/drawing/2014/main" id="{FC177EDF-B9CC-1461-21F9-FE797681F74D}"/>
              </a:ext>
            </a:extLst>
          </p:cNvPr>
          <p:cNvSpPr/>
          <p:nvPr/>
        </p:nvSpPr>
        <p:spPr>
          <a:xfrm>
            <a:off x="4495182" y="3541059"/>
            <a:ext cx="762012" cy="766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BA85119-2C55-5FD4-D557-917C95BF8ED0}"/>
              </a:ext>
            </a:extLst>
          </p:cNvPr>
          <p:cNvSpPr>
            <a:spLocks noGrp="1"/>
          </p:cNvSpPr>
          <p:nvPr>
            <p:ph type="sldNum" sz="quarter" idx="12"/>
          </p:nvPr>
        </p:nvSpPr>
        <p:spPr/>
        <p:txBody>
          <a:bodyPr/>
          <a:lstStyle/>
          <a:p>
            <a:fld id="{D57F1E4F-1CFF-5643-939E-02111984F565}" type="slidenum">
              <a:rPr lang="en-US" smtClean="0"/>
              <a:t>10</a:t>
            </a:fld>
            <a:endParaRPr lang="en-US" dirty="0"/>
          </a:p>
        </p:txBody>
      </p:sp>
      <p:pic>
        <p:nvPicPr>
          <p:cNvPr id="8" name="Picture 7">
            <a:extLst>
              <a:ext uri="{FF2B5EF4-FFF2-40B4-BE49-F238E27FC236}">
                <a16:creationId xmlns:a16="http://schemas.microsoft.com/office/drawing/2014/main" id="{DE7E9130-B711-CA0D-3D66-F0119237853A}"/>
              </a:ext>
            </a:extLst>
          </p:cNvPr>
          <p:cNvPicPr>
            <a:picLocks noChangeAspect="1"/>
          </p:cNvPicPr>
          <p:nvPr/>
        </p:nvPicPr>
        <p:blipFill>
          <a:blip r:embed="rId4"/>
          <a:stretch>
            <a:fillRect/>
          </a:stretch>
        </p:blipFill>
        <p:spPr>
          <a:xfrm>
            <a:off x="5471172" y="4548497"/>
            <a:ext cx="3517780" cy="1414691"/>
          </a:xfrm>
          <a:prstGeom prst="rect">
            <a:avLst/>
          </a:prstGeom>
        </p:spPr>
      </p:pic>
      <p:sp>
        <p:nvSpPr>
          <p:cNvPr id="9" name="Rectangle 8">
            <a:extLst>
              <a:ext uri="{FF2B5EF4-FFF2-40B4-BE49-F238E27FC236}">
                <a16:creationId xmlns:a16="http://schemas.microsoft.com/office/drawing/2014/main" id="{132CD398-C47B-8EE4-59F7-AAB98280B374}"/>
              </a:ext>
            </a:extLst>
          </p:cNvPr>
          <p:cNvSpPr/>
          <p:nvPr/>
        </p:nvSpPr>
        <p:spPr>
          <a:xfrm>
            <a:off x="680291" y="6427844"/>
            <a:ext cx="7629782" cy="369332"/>
          </a:xfrm>
          <a:prstGeom prst="rect">
            <a:avLst/>
          </a:prstGeom>
        </p:spPr>
        <p:txBody>
          <a:bodyPr wrap="square">
            <a:spAutoFit/>
          </a:bodyPr>
          <a:lstStyle/>
          <a:p>
            <a:r>
              <a:rPr lang="en-US" sz="600" dirty="0"/>
              <a:t>Patrick Gage Kelley, Joanna </a:t>
            </a:r>
            <a:r>
              <a:rPr lang="en-US" sz="600" dirty="0" err="1"/>
              <a:t>Bresee</a:t>
            </a:r>
            <a:r>
              <a:rPr lang="en-US" sz="600" dirty="0"/>
              <a:t>, Robert W. Reeder, and Lorrie Faith </a:t>
            </a:r>
            <a:r>
              <a:rPr lang="en-US" sz="600" dirty="0" err="1"/>
              <a:t>Cranor</a:t>
            </a:r>
            <a:r>
              <a:rPr lang="en-US" sz="600" dirty="0"/>
              <a:t>. Design of A Privacy Label. In Proc. SOUPS 2009.</a:t>
            </a:r>
          </a:p>
          <a:p>
            <a:r>
              <a:rPr lang="en-US" sz="600" dirty="0"/>
              <a:t>Finding a Choice in a Haystack: Automatic Extraction of Opt-Out Statements from Privacy Policy Text. </a:t>
            </a:r>
            <a:r>
              <a:rPr lang="en-US" sz="600" dirty="0" err="1"/>
              <a:t>Vinayshekhar</a:t>
            </a:r>
            <a:r>
              <a:rPr lang="en-US" sz="600" dirty="0"/>
              <a:t> </a:t>
            </a:r>
            <a:r>
              <a:rPr lang="en-US" sz="600" dirty="0" err="1"/>
              <a:t>Bannihatti</a:t>
            </a:r>
            <a:r>
              <a:rPr lang="en-US" sz="600" dirty="0"/>
              <a:t> Kumar, Roger Iyengar, Namita </a:t>
            </a:r>
            <a:r>
              <a:rPr lang="en-US" sz="600" dirty="0" err="1"/>
              <a:t>Nisal</a:t>
            </a:r>
            <a:r>
              <a:rPr lang="en-US" sz="600" dirty="0"/>
              <a:t>, Yuanyuan Feng, Hana Habib, Peter Story, </a:t>
            </a:r>
            <a:r>
              <a:rPr lang="en-US" sz="600" dirty="0" err="1"/>
              <a:t>Sushain</a:t>
            </a:r>
            <a:r>
              <a:rPr lang="en-US" sz="600" dirty="0"/>
              <a:t> </a:t>
            </a:r>
            <a:r>
              <a:rPr lang="en-US" sz="600" dirty="0" err="1"/>
              <a:t>Cherivirala</a:t>
            </a:r>
            <a:r>
              <a:rPr lang="en-US" sz="600" dirty="0"/>
              <a:t>, Margaret Hagan, Lorrie </a:t>
            </a:r>
            <a:r>
              <a:rPr lang="en-US" sz="600" dirty="0" err="1"/>
              <a:t>Cranor</a:t>
            </a:r>
            <a:r>
              <a:rPr lang="en-US" sz="600" dirty="0"/>
              <a:t>, Shomir Wilson, Florian Schaub and Norman </a:t>
            </a:r>
            <a:r>
              <a:rPr lang="en-US" sz="600" dirty="0" err="1"/>
              <a:t>Sadeh</a:t>
            </a:r>
            <a:r>
              <a:rPr lang="en-US" sz="600" dirty="0"/>
              <a:t>. In Proceedings of The Web Conference 2020, April 20-24, 2020.</a:t>
            </a:r>
          </a:p>
        </p:txBody>
      </p:sp>
    </p:spTree>
    <p:extLst>
      <p:ext uri="{BB962C8B-B14F-4D97-AF65-F5344CB8AC3E}">
        <p14:creationId xmlns:p14="http://schemas.microsoft.com/office/powerpoint/2010/main" val="425697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719" y="286604"/>
            <a:ext cx="8132495" cy="1450757"/>
          </a:xfrm>
        </p:spPr>
        <p:txBody>
          <a:bodyPr/>
          <a:lstStyle/>
          <a:p>
            <a:r>
              <a:rPr lang="en-US" dirty="0"/>
              <a:t>Approach</a:t>
            </a:r>
          </a:p>
        </p:txBody>
      </p:sp>
      <p:sp>
        <p:nvSpPr>
          <p:cNvPr id="4" name="Content Placeholder 3"/>
          <p:cNvSpPr>
            <a:spLocks noGrp="1"/>
          </p:cNvSpPr>
          <p:nvPr>
            <p:ph idx="1"/>
          </p:nvPr>
        </p:nvSpPr>
        <p:spPr>
          <a:xfrm>
            <a:off x="297641" y="1409444"/>
            <a:ext cx="8565028" cy="1629518"/>
          </a:xfrm>
        </p:spPr>
        <p:txBody>
          <a:bodyPr>
            <a:normAutofit/>
          </a:bodyPr>
          <a:lstStyle/>
          <a:p>
            <a:pPr marL="0" indent="0">
              <a:buNone/>
            </a:pPr>
            <a:r>
              <a:rPr lang="en-US" sz="2400" dirty="0"/>
              <a:t>We can use techniques from NLP and crowdsourcing to automatically (or semi-automatically) extract salient details from privacy policy text.</a:t>
            </a:r>
          </a:p>
        </p:txBody>
      </p:sp>
      <p:graphicFrame>
        <p:nvGraphicFramePr>
          <p:cNvPr id="5" name="Diagram 4"/>
          <p:cNvGraphicFramePr/>
          <p:nvPr>
            <p:extLst>
              <p:ext uri="{D42A27DB-BD31-4B8C-83A1-F6EECF244321}">
                <p14:modId xmlns:p14="http://schemas.microsoft.com/office/powerpoint/2010/main" val="1356042601"/>
              </p:ext>
            </p:extLst>
          </p:nvPr>
        </p:nvGraphicFramePr>
        <p:xfrm>
          <a:off x="201020" y="3558555"/>
          <a:ext cx="8759969" cy="2179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p:cNvCxnSpPr>
            <a:cxnSpLocks/>
          </p:cNvCxnSpPr>
          <p:nvPr/>
        </p:nvCxnSpPr>
        <p:spPr>
          <a:xfrm>
            <a:off x="2910558" y="3937840"/>
            <a:ext cx="0" cy="3792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149913" y="3558555"/>
            <a:ext cx="0" cy="75857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476285" y="2711046"/>
            <a:ext cx="2868562" cy="1200329"/>
          </a:xfrm>
          <a:prstGeom prst="rect">
            <a:avLst/>
          </a:prstGeom>
        </p:spPr>
        <p:txBody>
          <a:bodyPr wrap="square">
            <a:spAutoFit/>
          </a:bodyPr>
          <a:lstStyle/>
          <a:p>
            <a:pPr algn="ctr"/>
            <a:r>
              <a:rPr lang="en-US" sz="2400" dirty="0"/>
              <a:t>Manual and automatic analysis</a:t>
            </a:r>
          </a:p>
        </p:txBody>
      </p:sp>
      <p:sp>
        <p:nvSpPr>
          <p:cNvPr id="13" name="Rectangle 12"/>
          <p:cNvSpPr/>
          <p:nvPr/>
        </p:nvSpPr>
        <p:spPr>
          <a:xfrm>
            <a:off x="4572000" y="3096890"/>
            <a:ext cx="3139515" cy="461665"/>
          </a:xfrm>
          <a:prstGeom prst="rect">
            <a:avLst/>
          </a:prstGeom>
        </p:spPr>
        <p:txBody>
          <a:bodyPr wrap="square">
            <a:spAutoFit/>
          </a:bodyPr>
          <a:lstStyle/>
          <a:p>
            <a:pPr algn="ctr"/>
            <a:r>
              <a:rPr lang="en-US" sz="2400" dirty="0"/>
              <a:t>Machine learning</a:t>
            </a:r>
          </a:p>
        </p:txBody>
      </p:sp>
      <p:sp>
        <p:nvSpPr>
          <p:cNvPr id="3" name="Slide Number Placeholder 2">
            <a:extLst>
              <a:ext uri="{FF2B5EF4-FFF2-40B4-BE49-F238E27FC236}">
                <a16:creationId xmlns:a16="http://schemas.microsoft.com/office/drawing/2014/main" id="{DB757181-D9CF-0A22-1D15-E4EABA74E423}"/>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054620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44E17-896C-E2AC-AAC9-90C4843FCBA6}"/>
              </a:ext>
            </a:extLst>
          </p:cNvPr>
          <p:cNvSpPr>
            <a:spLocks noGrp="1"/>
          </p:cNvSpPr>
          <p:nvPr>
            <p:ph type="title"/>
          </p:nvPr>
        </p:nvSpPr>
        <p:spPr/>
        <p:txBody>
          <a:bodyPr/>
          <a:lstStyle/>
          <a:p>
            <a:r>
              <a:rPr lang="en-US" dirty="0"/>
              <a:t>Successive Projects</a:t>
            </a:r>
          </a:p>
        </p:txBody>
      </p:sp>
      <p:sp>
        <p:nvSpPr>
          <p:cNvPr id="4" name="Slide Number Placeholder 3">
            <a:extLst>
              <a:ext uri="{FF2B5EF4-FFF2-40B4-BE49-F238E27FC236}">
                <a16:creationId xmlns:a16="http://schemas.microsoft.com/office/drawing/2014/main" id="{322AB96D-11A6-94E2-CADF-18F5FBF1AC46}"/>
              </a:ext>
            </a:extLst>
          </p:cNvPr>
          <p:cNvSpPr>
            <a:spLocks noGrp="1"/>
          </p:cNvSpPr>
          <p:nvPr>
            <p:ph type="sldNum" sz="quarter" idx="12"/>
          </p:nvPr>
        </p:nvSpPr>
        <p:spPr/>
        <p:txBody>
          <a:bodyPr/>
          <a:lstStyle/>
          <a:p>
            <a:fld id="{D57F1E4F-1CFF-5643-939E-02111984F565}" type="slidenum">
              <a:rPr lang="en-US" smtClean="0"/>
              <a:t>12</a:t>
            </a:fld>
            <a:endParaRPr lang="en-US" dirty="0"/>
          </a:p>
        </p:txBody>
      </p:sp>
      <p:sp>
        <p:nvSpPr>
          <p:cNvPr id="5" name="Rectangle 4">
            <a:extLst>
              <a:ext uri="{FF2B5EF4-FFF2-40B4-BE49-F238E27FC236}">
                <a16:creationId xmlns:a16="http://schemas.microsoft.com/office/drawing/2014/main" id="{CA50AF7D-B687-FCAD-DE64-691A2FD6EC28}"/>
              </a:ext>
            </a:extLst>
          </p:cNvPr>
          <p:cNvSpPr/>
          <p:nvPr/>
        </p:nvSpPr>
        <p:spPr>
          <a:xfrm>
            <a:off x="927280" y="2045500"/>
            <a:ext cx="3337174" cy="555172"/>
          </a:xfrm>
          <a:prstGeom prst="rect">
            <a:avLst/>
          </a:prstGeom>
          <a:solidFill>
            <a:schemeClr val="bg2">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Usable Privacy Policy Project</a:t>
            </a:r>
          </a:p>
        </p:txBody>
      </p:sp>
      <p:sp>
        <p:nvSpPr>
          <p:cNvPr id="6" name="Rectangle 5">
            <a:extLst>
              <a:ext uri="{FF2B5EF4-FFF2-40B4-BE49-F238E27FC236}">
                <a16:creationId xmlns:a16="http://schemas.microsoft.com/office/drawing/2014/main" id="{CBA376B1-99BB-5F0B-F863-5D6504F299EB}"/>
              </a:ext>
            </a:extLst>
          </p:cNvPr>
          <p:cNvSpPr/>
          <p:nvPr/>
        </p:nvSpPr>
        <p:spPr>
          <a:xfrm>
            <a:off x="4931888" y="2820168"/>
            <a:ext cx="3337177" cy="555172"/>
          </a:xfrm>
          <a:prstGeom prst="rect">
            <a:avLst/>
          </a:prstGeom>
          <a:solidFill>
            <a:schemeClr val="bg2">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Privacy Question Answering</a:t>
            </a:r>
          </a:p>
        </p:txBody>
      </p:sp>
      <p:sp>
        <p:nvSpPr>
          <p:cNvPr id="7" name="Rectangle 6">
            <a:extLst>
              <a:ext uri="{FF2B5EF4-FFF2-40B4-BE49-F238E27FC236}">
                <a16:creationId xmlns:a16="http://schemas.microsoft.com/office/drawing/2014/main" id="{997C1633-72FF-F6FA-3364-32463888F30B}"/>
              </a:ext>
            </a:extLst>
          </p:cNvPr>
          <p:cNvSpPr/>
          <p:nvPr/>
        </p:nvSpPr>
        <p:spPr>
          <a:xfrm>
            <a:off x="6235989" y="3655099"/>
            <a:ext cx="2420956" cy="555172"/>
          </a:xfrm>
          <a:prstGeom prst="rect">
            <a:avLst/>
          </a:prstGeom>
          <a:solidFill>
            <a:schemeClr val="bg2">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PrivaSeer</a:t>
            </a:r>
            <a:endParaRPr lang="en-US" dirty="0"/>
          </a:p>
        </p:txBody>
      </p:sp>
      <p:cxnSp>
        <p:nvCxnSpPr>
          <p:cNvPr id="9" name="Straight Arrow Connector 8">
            <a:extLst>
              <a:ext uri="{FF2B5EF4-FFF2-40B4-BE49-F238E27FC236}">
                <a16:creationId xmlns:a16="http://schemas.microsoft.com/office/drawing/2014/main" id="{A92B87F7-CF0A-FA2D-566C-C36F88839A31}"/>
              </a:ext>
            </a:extLst>
          </p:cNvPr>
          <p:cNvCxnSpPr>
            <a:cxnSpLocks/>
          </p:cNvCxnSpPr>
          <p:nvPr/>
        </p:nvCxnSpPr>
        <p:spPr>
          <a:xfrm>
            <a:off x="487052" y="5000096"/>
            <a:ext cx="8169893" cy="0"/>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C1F5FF-F4AE-96CD-9E9E-C686C7C331D3}"/>
              </a:ext>
            </a:extLst>
          </p:cNvPr>
          <p:cNvCxnSpPr>
            <a:cxnSpLocks/>
          </p:cNvCxnSpPr>
          <p:nvPr/>
        </p:nvCxnSpPr>
        <p:spPr>
          <a:xfrm>
            <a:off x="92727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13F38AB-D2FF-BF17-7422-BBA4425920E1}"/>
              </a:ext>
            </a:extLst>
          </p:cNvPr>
          <p:cNvCxnSpPr>
            <a:cxnSpLocks/>
          </p:cNvCxnSpPr>
          <p:nvPr/>
        </p:nvCxnSpPr>
        <p:spPr>
          <a:xfrm>
            <a:off x="1594714"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986027-7243-284A-FFFC-77E9CE98AA34}"/>
              </a:ext>
            </a:extLst>
          </p:cNvPr>
          <p:cNvCxnSpPr>
            <a:cxnSpLocks/>
          </p:cNvCxnSpPr>
          <p:nvPr/>
        </p:nvCxnSpPr>
        <p:spPr>
          <a:xfrm>
            <a:off x="226214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0240A1-D522-E32B-28B0-20722EAC082A}"/>
              </a:ext>
            </a:extLst>
          </p:cNvPr>
          <p:cNvCxnSpPr>
            <a:cxnSpLocks/>
          </p:cNvCxnSpPr>
          <p:nvPr/>
        </p:nvCxnSpPr>
        <p:spPr>
          <a:xfrm>
            <a:off x="2929584"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2F49990-9493-E5EB-3AA6-364917BF3902}"/>
              </a:ext>
            </a:extLst>
          </p:cNvPr>
          <p:cNvCxnSpPr>
            <a:cxnSpLocks/>
          </p:cNvCxnSpPr>
          <p:nvPr/>
        </p:nvCxnSpPr>
        <p:spPr>
          <a:xfrm>
            <a:off x="359701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5FD590-C29F-CCD8-0B65-6BEADFDE06CA}"/>
              </a:ext>
            </a:extLst>
          </p:cNvPr>
          <p:cNvCxnSpPr>
            <a:cxnSpLocks/>
          </p:cNvCxnSpPr>
          <p:nvPr/>
        </p:nvCxnSpPr>
        <p:spPr>
          <a:xfrm>
            <a:off x="4264454"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22DC0E-68B9-F1F2-10C5-11F663321E94}"/>
              </a:ext>
            </a:extLst>
          </p:cNvPr>
          <p:cNvCxnSpPr>
            <a:cxnSpLocks/>
          </p:cNvCxnSpPr>
          <p:nvPr/>
        </p:nvCxnSpPr>
        <p:spPr>
          <a:xfrm>
            <a:off x="493188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20C3258-C695-21E7-4687-BEAEB4C293BE}"/>
              </a:ext>
            </a:extLst>
          </p:cNvPr>
          <p:cNvCxnSpPr>
            <a:cxnSpLocks/>
          </p:cNvCxnSpPr>
          <p:nvPr/>
        </p:nvCxnSpPr>
        <p:spPr>
          <a:xfrm>
            <a:off x="5599324"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D549683-007F-50A7-56C2-9A2C5F6F2C71}"/>
              </a:ext>
            </a:extLst>
          </p:cNvPr>
          <p:cNvCxnSpPr>
            <a:cxnSpLocks/>
          </p:cNvCxnSpPr>
          <p:nvPr/>
        </p:nvCxnSpPr>
        <p:spPr>
          <a:xfrm>
            <a:off x="626675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9EB423-2FD8-AC77-6969-6775760635AD}"/>
              </a:ext>
            </a:extLst>
          </p:cNvPr>
          <p:cNvCxnSpPr>
            <a:cxnSpLocks/>
          </p:cNvCxnSpPr>
          <p:nvPr/>
        </p:nvCxnSpPr>
        <p:spPr>
          <a:xfrm>
            <a:off x="6934194"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FEBA2D-B294-D9CA-0A73-2581C99047AE}"/>
              </a:ext>
            </a:extLst>
          </p:cNvPr>
          <p:cNvCxnSpPr>
            <a:cxnSpLocks/>
          </p:cNvCxnSpPr>
          <p:nvPr/>
        </p:nvCxnSpPr>
        <p:spPr>
          <a:xfrm>
            <a:off x="7601629"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BE991B-A07C-D432-8CA7-CAA44F044EF3}"/>
              </a:ext>
            </a:extLst>
          </p:cNvPr>
          <p:cNvCxnSpPr>
            <a:cxnSpLocks/>
          </p:cNvCxnSpPr>
          <p:nvPr/>
        </p:nvCxnSpPr>
        <p:spPr>
          <a:xfrm>
            <a:off x="8269066" y="4851989"/>
            <a:ext cx="0" cy="29621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0573B8-0F68-C1F9-39F0-3C5C9E7A2697}"/>
              </a:ext>
            </a:extLst>
          </p:cNvPr>
          <p:cNvSpPr txBox="1"/>
          <p:nvPr/>
        </p:nvSpPr>
        <p:spPr>
          <a:xfrm>
            <a:off x="524949" y="4528762"/>
            <a:ext cx="804660" cy="307777"/>
          </a:xfrm>
          <a:prstGeom prst="rect">
            <a:avLst/>
          </a:prstGeom>
          <a:noFill/>
        </p:spPr>
        <p:txBody>
          <a:bodyPr wrap="square" rtlCol="0">
            <a:spAutoFit/>
          </a:bodyPr>
          <a:lstStyle/>
          <a:p>
            <a:pPr algn="ctr"/>
            <a:r>
              <a:rPr lang="en-US" sz="1400" b="1" dirty="0">
                <a:solidFill>
                  <a:schemeClr val="tx2"/>
                </a:solidFill>
              </a:rPr>
              <a:t>2013</a:t>
            </a:r>
          </a:p>
        </p:txBody>
      </p:sp>
      <p:sp>
        <p:nvSpPr>
          <p:cNvPr id="26" name="TextBox 25">
            <a:extLst>
              <a:ext uri="{FF2B5EF4-FFF2-40B4-BE49-F238E27FC236}">
                <a16:creationId xmlns:a16="http://schemas.microsoft.com/office/drawing/2014/main" id="{6FEBABFA-44BD-09C0-01BD-DA104A43D7EB}"/>
              </a:ext>
            </a:extLst>
          </p:cNvPr>
          <p:cNvSpPr txBox="1"/>
          <p:nvPr/>
        </p:nvSpPr>
        <p:spPr>
          <a:xfrm>
            <a:off x="1192384" y="4528726"/>
            <a:ext cx="804660" cy="307777"/>
          </a:xfrm>
          <a:prstGeom prst="rect">
            <a:avLst/>
          </a:prstGeom>
          <a:noFill/>
        </p:spPr>
        <p:txBody>
          <a:bodyPr wrap="square" rtlCol="0">
            <a:spAutoFit/>
          </a:bodyPr>
          <a:lstStyle/>
          <a:p>
            <a:pPr algn="ctr"/>
            <a:r>
              <a:rPr lang="en-US" sz="1400" b="1" dirty="0">
                <a:solidFill>
                  <a:schemeClr val="tx2"/>
                </a:solidFill>
              </a:rPr>
              <a:t>2014</a:t>
            </a:r>
          </a:p>
        </p:txBody>
      </p:sp>
      <p:sp>
        <p:nvSpPr>
          <p:cNvPr id="27" name="TextBox 26">
            <a:extLst>
              <a:ext uri="{FF2B5EF4-FFF2-40B4-BE49-F238E27FC236}">
                <a16:creationId xmlns:a16="http://schemas.microsoft.com/office/drawing/2014/main" id="{4DEF10B8-6C29-1055-A306-F0CCDA63A739}"/>
              </a:ext>
            </a:extLst>
          </p:cNvPr>
          <p:cNvSpPr txBox="1"/>
          <p:nvPr/>
        </p:nvSpPr>
        <p:spPr>
          <a:xfrm>
            <a:off x="1859819" y="4528726"/>
            <a:ext cx="804660" cy="307777"/>
          </a:xfrm>
          <a:prstGeom prst="rect">
            <a:avLst/>
          </a:prstGeom>
          <a:noFill/>
        </p:spPr>
        <p:txBody>
          <a:bodyPr wrap="square" rtlCol="0">
            <a:spAutoFit/>
          </a:bodyPr>
          <a:lstStyle/>
          <a:p>
            <a:pPr algn="ctr"/>
            <a:r>
              <a:rPr lang="en-US" sz="1400" b="1" dirty="0">
                <a:solidFill>
                  <a:schemeClr val="tx2"/>
                </a:solidFill>
              </a:rPr>
              <a:t>2015</a:t>
            </a:r>
          </a:p>
        </p:txBody>
      </p:sp>
      <p:sp>
        <p:nvSpPr>
          <p:cNvPr id="28" name="TextBox 27">
            <a:extLst>
              <a:ext uri="{FF2B5EF4-FFF2-40B4-BE49-F238E27FC236}">
                <a16:creationId xmlns:a16="http://schemas.microsoft.com/office/drawing/2014/main" id="{56B9BB8E-38BC-6F5D-B11D-855EA8EABBE9}"/>
              </a:ext>
            </a:extLst>
          </p:cNvPr>
          <p:cNvSpPr txBox="1"/>
          <p:nvPr/>
        </p:nvSpPr>
        <p:spPr>
          <a:xfrm>
            <a:off x="2527254" y="4531002"/>
            <a:ext cx="804660" cy="307777"/>
          </a:xfrm>
          <a:prstGeom prst="rect">
            <a:avLst/>
          </a:prstGeom>
          <a:noFill/>
        </p:spPr>
        <p:txBody>
          <a:bodyPr wrap="square" rtlCol="0">
            <a:spAutoFit/>
          </a:bodyPr>
          <a:lstStyle/>
          <a:p>
            <a:pPr algn="ctr"/>
            <a:r>
              <a:rPr lang="en-US" sz="1400" b="1" dirty="0">
                <a:solidFill>
                  <a:schemeClr val="tx2"/>
                </a:solidFill>
              </a:rPr>
              <a:t>2016</a:t>
            </a:r>
          </a:p>
        </p:txBody>
      </p:sp>
      <p:sp>
        <p:nvSpPr>
          <p:cNvPr id="29" name="TextBox 28">
            <a:extLst>
              <a:ext uri="{FF2B5EF4-FFF2-40B4-BE49-F238E27FC236}">
                <a16:creationId xmlns:a16="http://schemas.microsoft.com/office/drawing/2014/main" id="{04FD21F2-9580-1DC9-B2A5-A414643E65F5}"/>
              </a:ext>
            </a:extLst>
          </p:cNvPr>
          <p:cNvSpPr txBox="1"/>
          <p:nvPr/>
        </p:nvSpPr>
        <p:spPr>
          <a:xfrm>
            <a:off x="3165767" y="4529864"/>
            <a:ext cx="804660" cy="307777"/>
          </a:xfrm>
          <a:prstGeom prst="rect">
            <a:avLst/>
          </a:prstGeom>
          <a:noFill/>
        </p:spPr>
        <p:txBody>
          <a:bodyPr wrap="square" rtlCol="0">
            <a:spAutoFit/>
          </a:bodyPr>
          <a:lstStyle/>
          <a:p>
            <a:pPr algn="ctr"/>
            <a:r>
              <a:rPr lang="en-US" sz="1400" b="1" dirty="0">
                <a:solidFill>
                  <a:schemeClr val="tx2"/>
                </a:solidFill>
              </a:rPr>
              <a:t>2017</a:t>
            </a:r>
          </a:p>
        </p:txBody>
      </p:sp>
      <p:sp>
        <p:nvSpPr>
          <p:cNvPr id="30" name="TextBox 29">
            <a:extLst>
              <a:ext uri="{FF2B5EF4-FFF2-40B4-BE49-F238E27FC236}">
                <a16:creationId xmlns:a16="http://schemas.microsoft.com/office/drawing/2014/main" id="{1387CCC3-7C57-7BE4-CBD0-4F5BE712CD95}"/>
              </a:ext>
            </a:extLst>
          </p:cNvPr>
          <p:cNvSpPr txBox="1"/>
          <p:nvPr/>
        </p:nvSpPr>
        <p:spPr>
          <a:xfrm>
            <a:off x="3866094" y="4529864"/>
            <a:ext cx="804660" cy="307777"/>
          </a:xfrm>
          <a:prstGeom prst="rect">
            <a:avLst/>
          </a:prstGeom>
          <a:noFill/>
        </p:spPr>
        <p:txBody>
          <a:bodyPr wrap="square" rtlCol="0">
            <a:spAutoFit/>
          </a:bodyPr>
          <a:lstStyle/>
          <a:p>
            <a:pPr algn="ctr"/>
            <a:r>
              <a:rPr lang="en-US" sz="1400" b="1" dirty="0">
                <a:solidFill>
                  <a:schemeClr val="tx2"/>
                </a:solidFill>
              </a:rPr>
              <a:t>2018</a:t>
            </a:r>
          </a:p>
        </p:txBody>
      </p:sp>
      <p:sp>
        <p:nvSpPr>
          <p:cNvPr id="31" name="TextBox 30">
            <a:extLst>
              <a:ext uri="{FF2B5EF4-FFF2-40B4-BE49-F238E27FC236}">
                <a16:creationId xmlns:a16="http://schemas.microsoft.com/office/drawing/2014/main" id="{2EB9EC44-E11E-4164-ABA3-C97EE55EA76A}"/>
              </a:ext>
            </a:extLst>
          </p:cNvPr>
          <p:cNvSpPr txBox="1"/>
          <p:nvPr/>
        </p:nvSpPr>
        <p:spPr>
          <a:xfrm>
            <a:off x="4529559" y="4527534"/>
            <a:ext cx="804660" cy="307777"/>
          </a:xfrm>
          <a:prstGeom prst="rect">
            <a:avLst/>
          </a:prstGeom>
          <a:noFill/>
        </p:spPr>
        <p:txBody>
          <a:bodyPr wrap="square" rtlCol="0">
            <a:spAutoFit/>
          </a:bodyPr>
          <a:lstStyle/>
          <a:p>
            <a:pPr algn="ctr"/>
            <a:r>
              <a:rPr lang="en-US" sz="1400" b="1" dirty="0">
                <a:solidFill>
                  <a:schemeClr val="tx2"/>
                </a:solidFill>
              </a:rPr>
              <a:t>2019</a:t>
            </a:r>
          </a:p>
        </p:txBody>
      </p:sp>
      <p:sp>
        <p:nvSpPr>
          <p:cNvPr id="32" name="TextBox 31">
            <a:extLst>
              <a:ext uri="{FF2B5EF4-FFF2-40B4-BE49-F238E27FC236}">
                <a16:creationId xmlns:a16="http://schemas.microsoft.com/office/drawing/2014/main" id="{F8F0B53E-DB30-4024-90FA-A72716AA843A}"/>
              </a:ext>
            </a:extLst>
          </p:cNvPr>
          <p:cNvSpPr txBox="1"/>
          <p:nvPr/>
        </p:nvSpPr>
        <p:spPr>
          <a:xfrm>
            <a:off x="5195527" y="4525204"/>
            <a:ext cx="804660" cy="307777"/>
          </a:xfrm>
          <a:prstGeom prst="rect">
            <a:avLst/>
          </a:prstGeom>
          <a:noFill/>
        </p:spPr>
        <p:txBody>
          <a:bodyPr wrap="square" rtlCol="0">
            <a:spAutoFit/>
          </a:bodyPr>
          <a:lstStyle/>
          <a:p>
            <a:pPr algn="ctr"/>
            <a:r>
              <a:rPr lang="en-US" sz="1400" b="1" dirty="0">
                <a:solidFill>
                  <a:schemeClr val="tx2"/>
                </a:solidFill>
              </a:rPr>
              <a:t>2020</a:t>
            </a:r>
          </a:p>
        </p:txBody>
      </p:sp>
      <p:sp>
        <p:nvSpPr>
          <p:cNvPr id="33" name="TextBox 32">
            <a:extLst>
              <a:ext uri="{FF2B5EF4-FFF2-40B4-BE49-F238E27FC236}">
                <a16:creationId xmlns:a16="http://schemas.microsoft.com/office/drawing/2014/main" id="{ED1D4717-AB5A-A353-8574-0483E2F0ED4F}"/>
              </a:ext>
            </a:extLst>
          </p:cNvPr>
          <p:cNvSpPr txBox="1"/>
          <p:nvPr/>
        </p:nvSpPr>
        <p:spPr>
          <a:xfrm>
            <a:off x="5868399" y="4525204"/>
            <a:ext cx="804660" cy="307777"/>
          </a:xfrm>
          <a:prstGeom prst="rect">
            <a:avLst/>
          </a:prstGeom>
          <a:noFill/>
        </p:spPr>
        <p:txBody>
          <a:bodyPr wrap="square" rtlCol="0">
            <a:spAutoFit/>
          </a:bodyPr>
          <a:lstStyle/>
          <a:p>
            <a:pPr algn="ctr"/>
            <a:r>
              <a:rPr lang="en-US" sz="1400" b="1" dirty="0">
                <a:solidFill>
                  <a:schemeClr val="tx2"/>
                </a:solidFill>
              </a:rPr>
              <a:t>2021</a:t>
            </a:r>
          </a:p>
        </p:txBody>
      </p:sp>
      <p:sp>
        <p:nvSpPr>
          <p:cNvPr id="34" name="TextBox 33">
            <a:extLst>
              <a:ext uri="{FF2B5EF4-FFF2-40B4-BE49-F238E27FC236}">
                <a16:creationId xmlns:a16="http://schemas.microsoft.com/office/drawing/2014/main" id="{0FD79D08-9B1C-FEBA-DA19-BA14D24EDB9F}"/>
              </a:ext>
            </a:extLst>
          </p:cNvPr>
          <p:cNvSpPr txBox="1"/>
          <p:nvPr/>
        </p:nvSpPr>
        <p:spPr>
          <a:xfrm>
            <a:off x="6531864" y="4523389"/>
            <a:ext cx="804660" cy="307777"/>
          </a:xfrm>
          <a:prstGeom prst="rect">
            <a:avLst/>
          </a:prstGeom>
          <a:noFill/>
        </p:spPr>
        <p:txBody>
          <a:bodyPr wrap="square" rtlCol="0">
            <a:spAutoFit/>
          </a:bodyPr>
          <a:lstStyle/>
          <a:p>
            <a:pPr algn="ctr"/>
            <a:r>
              <a:rPr lang="en-US" sz="1400" b="1" dirty="0">
                <a:solidFill>
                  <a:schemeClr val="tx2"/>
                </a:solidFill>
              </a:rPr>
              <a:t>2022</a:t>
            </a:r>
          </a:p>
        </p:txBody>
      </p:sp>
      <p:sp>
        <p:nvSpPr>
          <p:cNvPr id="35" name="TextBox 34">
            <a:extLst>
              <a:ext uri="{FF2B5EF4-FFF2-40B4-BE49-F238E27FC236}">
                <a16:creationId xmlns:a16="http://schemas.microsoft.com/office/drawing/2014/main" id="{7007552C-087D-E8CB-AB0A-8FFACC977317}"/>
              </a:ext>
            </a:extLst>
          </p:cNvPr>
          <p:cNvSpPr txBox="1"/>
          <p:nvPr/>
        </p:nvSpPr>
        <p:spPr>
          <a:xfrm>
            <a:off x="7201802" y="4530974"/>
            <a:ext cx="804660" cy="307777"/>
          </a:xfrm>
          <a:prstGeom prst="rect">
            <a:avLst/>
          </a:prstGeom>
          <a:noFill/>
        </p:spPr>
        <p:txBody>
          <a:bodyPr wrap="square" rtlCol="0">
            <a:spAutoFit/>
          </a:bodyPr>
          <a:lstStyle/>
          <a:p>
            <a:pPr algn="ctr"/>
            <a:r>
              <a:rPr lang="en-US" sz="1400" b="1" dirty="0">
                <a:solidFill>
                  <a:schemeClr val="tx2"/>
                </a:solidFill>
              </a:rPr>
              <a:t>2023</a:t>
            </a:r>
          </a:p>
        </p:txBody>
      </p:sp>
      <p:sp>
        <p:nvSpPr>
          <p:cNvPr id="36" name="TextBox 35">
            <a:extLst>
              <a:ext uri="{FF2B5EF4-FFF2-40B4-BE49-F238E27FC236}">
                <a16:creationId xmlns:a16="http://schemas.microsoft.com/office/drawing/2014/main" id="{3C3AAD98-999E-5A2E-7A03-6A38CCD1C8FF}"/>
              </a:ext>
            </a:extLst>
          </p:cNvPr>
          <p:cNvSpPr txBox="1"/>
          <p:nvPr/>
        </p:nvSpPr>
        <p:spPr>
          <a:xfrm>
            <a:off x="7861297" y="4523389"/>
            <a:ext cx="804660" cy="307777"/>
          </a:xfrm>
          <a:prstGeom prst="rect">
            <a:avLst/>
          </a:prstGeom>
          <a:noFill/>
        </p:spPr>
        <p:txBody>
          <a:bodyPr wrap="square" rtlCol="0">
            <a:spAutoFit/>
          </a:bodyPr>
          <a:lstStyle/>
          <a:p>
            <a:pPr algn="ctr"/>
            <a:r>
              <a:rPr lang="en-US" sz="1400" b="1" dirty="0">
                <a:solidFill>
                  <a:schemeClr val="tx2"/>
                </a:solidFill>
              </a:rPr>
              <a:t>2024</a:t>
            </a:r>
          </a:p>
        </p:txBody>
      </p:sp>
      <p:cxnSp>
        <p:nvCxnSpPr>
          <p:cNvPr id="39" name="Straight Connector 38">
            <a:extLst>
              <a:ext uri="{FF2B5EF4-FFF2-40B4-BE49-F238E27FC236}">
                <a16:creationId xmlns:a16="http://schemas.microsoft.com/office/drawing/2014/main" id="{267281B3-B647-3626-4743-F65AE25C5B15}"/>
              </a:ext>
            </a:extLst>
          </p:cNvPr>
          <p:cNvCxnSpPr>
            <a:cxnSpLocks/>
          </p:cNvCxnSpPr>
          <p:nvPr/>
        </p:nvCxnSpPr>
        <p:spPr>
          <a:xfrm>
            <a:off x="4264454" y="2045500"/>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B8117B8-E428-80A5-6D8C-76FA4D86A920}"/>
              </a:ext>
            </a:extLst>
          </p:cNvPr>
          <p:cNvCxnSpPr>
            <a:cxnSpLocks/>
          </p:cNvCxnSpPr>
          <p:nvPr/>
        </p:nvCxnSpPr>
        <p:spPr>
          <a:xfrm>
            <a:off x="8656945" y="4210271"/>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82882F4-2534-5A6D-C1CE-CA65D158F4F1}"/>
              </a:ext>
            </a:extLst>
          </p:cNvPr>
          <p:cNvCxnSpPr>
            <a:cxnSpLocks/>
          </p:cNvCxnSpPr>
          <p:nvPr/>
        </p:nvCxnSpPr>
        <p:spPr>
          <a:xfrm>
            <a:off x="8656945" y="3655099"/>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C8571FF-05F6-A666-960F-CE52ABCADC6C}"/>
              </a:ext>
            </a:extLst>
          </p:cNvPr>
          <p:cNvCxnSpPr>
            <a:cxnSpLocks/>
          </p:cNvCxnSpPr>
          <p:nvPr/>
        </p:nvCxnSpPr>
        <p:spPr>
          <a:xfrm>
            <a:off x="4264454" y="2600672"/>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86EDC55-53F9-A076-9EF8-E3C8C26D7796}"/>
              </a:ext>
            </a:extLst>
          </p:cNvPr>
          <p:cNvCxnSpPr>
            <a:cxnSpLocks/>
          </p:cNvCxnSpPr>
          <p:nvPr/>
        </p:nvCxnSpPr>
        <p:spPr>
          <a:xfrm>
            <a:off x="520979" y="2045500"/>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B5F4B2-104A-7365-8523-3D8ECF83BC13}"/>
              </a:ext>
            </a:extLst>
          </p:cNvPr>
          <p:cNvCxnSpPr>
            <a:cxnSpLocks/>
          </p:cNvCxnSpPr>
          <p:nvPr/>
        </p:nvCxnSpPr>
        <p:spPr>
          <a:xfrm>
            <a:off x="520979" y="2600672"/>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CFA4E86-0C57-1C04-F083-E801F64951B5}"/>
              </a:ext>
            </a:extLst>
          </p:cNvPr>
          <p:cNvCxnSpPr>
            <a:cxnSpLocks/>
          </p:cNvCxnSpPr>
          <p:nvPr/>
        </p:nvCxnSpPr>
        <p:spPr>
          <a:xfrm>
            <a:off x="4525589" y="2820168"/>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EBA0BF-93FE-5AD4-4FA6-DDBAEF254879}"/>
              </a:ext>
            </a:extLst>
          </p:cNvPr>
          <p:cNvCxnSpPr>
            <a:cxnSpLocks/>
          </p:cNvCxnSpPr>
          <p:nvPr/>
        </p:nvCxnSpPr>
        <p:spPr>
          <a:xfrm>
            <a:off x="4525589" y="3375340"/>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E7D4EB-4491-21B1-4987-C01F1ABE4CB0}"/>
              </a:ext>
            </a:extLst>
          </p:cNvPr>
          <p:cNvCxnSpPr>
            <a:cxnSpLocks/>
          </p:cNvCxnSpPr>
          <p:nvPr/>
        </p:nvCxnSpPr>
        <p:spPr>
          <a:xfrm>
            <a:off x="8269066" y="2818006"/>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44D96FD-2628-6BBE-C381-D838EB9F0194}"/>
              </a:ext>
            </a:extLst>
          </p:cNvPr>
          <p:cNvCxnSpPr>
            <a:cxnSpLocks/>
          </p:cNvCxnSpPr>
          <p:nvPr/>
        </p:nvCxnSpPr>
        <p:spPr>
          <a:xfrm>
            <a:off x="8269066" y="3375340"/>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47EC25-5ED9-B66D-9834-AF5E98187CF9}"/>
              </a:ext>
            </a:extLst>
          </p:cNvPr>
          <p:cNvCxnSpPr>
            <a:cxnSpLocks/>
          </p:cNvCxnSpPr>
          <p:nvPr/>
        </p:nvCxnSpPr>
        <p:spPr>
          <a:xfrm>
            <a:off x="5829689" y="3655099"/>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404D1B-2DD1-6F16-9F08-B89791445DE8}"/>
              </a:ext>
            </a:extLst>
          </p:cNvPr>
          <p:cNvCxnSpPr>
            <a:cxnSpLocks/>
          </p:cNvCxnSpPr>
          <p:nvPr/>
        </p:nvCxnSpPr>
        <p:spPr>
          <a:xfrm>
            <a:off x="5829689" y="4210271"/>
            <a:ext cx="406300"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A62996D-C7F4-8619-19E1-1D37CDBBE8FB}"/>
              </a:ext>
            </a:extLst>
          </p:cNvPr>
          <p:cNvSpPr/>
          <p:nvPr/>
        </p:nvSpPr>
        <p:spPr>
          <a:xfrm>
            <a:off x="2465095" y="5555733"/>
            <a:ext cx="4383741" cy="1015663"/>
          </a:xfrm>
          <a:prstGeom prst="rect">
            <a:avLst/>
          </a:prstGeom>
          <a:ln>
            <a:solidFill>
              <a:schemeClr val="tx1">
                <a:lumMod val="75000"/>
                <a:lumOff val="25000"/>
              </a:schemeClr>
            </a:solidFill>
          </a:ln>
        </p:spPr>
        <p:txBody>
          <a:bodyPr wrap="square">
            <a:spAutoFit/>
          </a:bodyPr>
          <a:lstStyle/>
          <a:p>
            <a:pPr algn="ctr"/>
            <a:r>
              <a:rPr lang="en-US" sz="2000" b="1" dirty="0" err="1">
                <a:solidFill>
                  <a:schemeClr val="tx1">
                    <a:lumMod val="65000"/>
                    <a:lumOff val="35000"/>
                  </a:schemeClr>
                </a:solidFill>
              </a:rPr>
              <a:t>privaseer.ist.psu.edu</a:t>
            </a:r>
            <a:endParaRPr lang="en-US" sz="2000" b="1" dirty="0">
              <a:solidFill>
                <a:schemeClr val="tx1">
                  <a:lumMod val="65000"/>
                  <a:lumOff val="35000"/>
                </a:schemeClr>
              </a:solidFill>
            </a:endParaRPr>
          </a:p>
          <a:p>
            <a:pPr algn="ctr"/>
            <a:r>
              <a:rPr lang="en-US" sz="2000" dirty="0">
                <a:solidFill>
                  <a:schemeClr val="tx1">
                    <a:lumMod val="65000"/>
                    <a:lumOff val="35000"/>
                  </a:schemeClr>
                </a:solidFill>
              </a:rPr>
              <a:t>and</a:t>
            </a:r>
          </a:p>
          <a:p>
            <a:pPr algn="ctr"/>
            <a:r>
              <a:rPr lang="en-US" sz="2000" b="1" dirty="0" err="1">
                <a:solidFill>
                  <a:schemeClr val="tx1">
                    <a:lumMod val="65000"/>
                    <a:lumOff val="35000"/>
                  </a:schemeClr>
                </a:solidFill>
              </a:rPr>
              <a:t>www.usableprivacy.org</a:t>
            </a:r>
            <a:endParaRPr lang="en-US" sz="2000" b="1" dirty="0">
              <a:solidFill>
                <a:schemeClr val="tx1">
                  <a:lumMod val="65000"/>
                  <a:lumOff val="35000"/>
                </a:schemeClr>
              </a:solidFill>
            </a:endParaRPr>
          </a:p>
        </p:txBody>
      </p:sp>
    </p:spTree>
    <p:extLst>
      <p:ext uri="{BB962C8B-B14F-4D97-AF65-F5344CB8AC3E}">
        <p14:creationId xmlns:p14="http://schemas.microsoft.com/office/powerpoint/2010/main" val="415680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C5EB-EFE7-004D-8648-FBD6A66AF60E}"/>
              </a:ext>
            </a:extLst>
          </p:cNvPr>
          <p:cNvSpPr>
            <a:spLocks noGrp="1"/>
          </p:cNvSpPr>
          <p:nvPr>
            <p:ph type="title"/>
          </p:nvPr>
        </p:nvSpPr>
        <p:spPr/>
        <p:txBody>
          <a:bodyPr/>
          <a:lstStyle/>
          <a:p>
            <a:r>
              <a:rPr lang="en-US" dirty="0" err="1"/>
              <a:t>PrivaSeer</a:t>
            </a:r>
            <a:r>
              <a:rPr lang="en-US" dirty="0"/>
              <a:t>: A Large Corpus of Web Privacy Policies</a:t>
            </a:r>
          </a:p>
        </p:txBody>
      </p:sp>
      <p:sp>
        <p:nvSpPr>
          <p:cNvPr id="3" name="Content Placeholder 2">
            <a:extLst>
              <a:ext uri="{FF2B5EF4-FFF2-40B4-BE49-F238E27FC236}">
                <a16:creationId xmlns:a16="http://schemas.microsoft.com/office/drawing/2014/main" id="{6CC77767-4439-634E-9A0E-00E9B76D92FB}"/>
              </a:ext>
            </a:extLst>
          </p:cNvPr>
          <p:cNvSpPr>
            <a:spLocks noGrp="1"/>
          </p:cNvSpPr>
          <p:nvPr>
            <p:ph idx="1"/>
          </p:nvPr>
        </p:nvSpPr>
        <p:spPr>
          <a:xfrm>
            <a:off x="500088" y="1915199"/>
            <a:ext cx="7886700" cy="1147670"/>
          </a:xfrm>
        </p:spPr>
        <p:txBody>
          <a:bodyPr>
            <a:normAutofit/>
          </a:bodyPr>
          <a:lstStyle/>
          <a:p>
            <a:pPr marL="0" indent="0">
              <a:buNone/>
            </a:pPr>
            <a:r>
              <a:rPr lang="en-US" dirty="0"/>
              <a:t>Prior NLP research on privacy policy text was driven by manual annotation. We need more documents, even if unlabeled, to train robust text classification models.</a:t>
            </a:r>
          </a:p>
        </p:txBody>
      </p:sp>
      <p:pic>
        <p:nvPicPr>
          <p:cNvPr id="4" name="Picture 3">
            <a:extLst>
              <a:ext uri="{FF2B5EF4-FFF2-40B4-BE49-F238E27FC236}">
                <a16:creationId xmlns:a16="http://schemas.microsoft.com/office/drawing/2014/main" id="{10C75791-FDF0-1443-A556-9EF2ACB0A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71" y="3014101"/>
            <a:ext cx="8542017" cy="2847339"/>
          </a:xfrm>
          <a:prstGeom prst="rect">
            <a:avLst/>
          </a:prstGeom>
        </p:spPr>
      </p:pic>
      <p:sp>
        <p:nvSpPr>
          <p:cNvPr id="6" name="Rectangle 5">
            <a:extLst>
              <a:ext uri="{FF2B5EF4-FFF2-40B4-BE49-F238E27FC236}">
                <a16:creationId xmlns:a16="http://schemas.microsoft.com/office/drawing/2014/main" id="{D6BA7894-9E9C-E157-F7AD-C0ECAEEB6295}"/>
              </a:ext>
            </a:extLst>
          </p:cNvPr>
          <p:cNvSpPr/>
          <p:nvPr/>
        </p:nvSpPr>
        <p:spPr>
          <a:xfrm>
            <a:off x="139771" y="6358380"/>
            <a:ext cx="8542017" cy="400110"/>
          </a:xfrm>
          <a:prstGeom prst="rect">
            <a:avLst/>
          </a:prstGeom>
        </p:spPr>
        <p:txBody>
          <a:bodyPr wrap="square">
            <a:spAutoFit/>
          </a:bodyPr>
          <a:lstStyle/>
          <a:p>
            <a:r>
              <a:rPr lang="en-US" sz="1000" dirty="0"/>
              <a:t>Privacy at Scale: Introducing the </a:t>
            </a:r>
            <a:r>
              <a:rPr lang="en-US" sz="1000" dirty="0" err="1"/>
              <a:t>PrivaSeer</a:t>
            </a:r>
            <a:r>
              <a:rPr lang="en-US" sz="1000" dirty="0"/>
              <a:t> Corpus of Web Privacy Policies. Mukund Srinath, Shomir Wilson, and C. Lee Giles. In Proceedings of the 59th Annual Meeting of the Association for Computational Linguistics (ACL), 2021.</a:t>
            </a:r>
          </a:p>
        </p:txBody>
      </p:sp>
      <p:sp>
        <p:nvSpPr>
          <p:cNvPr id="9" name="TextBox 8">
            <a:extLst>
              <a:ext uri="{FF2B5EF4-FFF2-40B4-BE49-F238E27FC236}">
                <a16:creationId xmlns:a16="http://schemas.microsoft.com/office/drawing/2014/main" id="{472C6944-23B4-81D1-18B4-020F78CA5576}"/>
              </a:ext>
            </a:extLst>
          </p:cNvPr>
          <p:cNvSpPr txBox="1"/>
          <p:nvPr/>
        </p:nvSpPr>
        <p:spPr>
          <a:xfrm>
            <a:off x="-224647" y="5927097"/>
            <a:ext cx="8906435" cy="369332"/>
          </a:xfrm>
          <a:prstGeom prst="rect">
            <a:avLst/>
          </a:prstGeom>
          <a:noFill/>
        </p:spPr>
        <p:txBody>
          <a:bodyPr wrap="square">
            <a:spAutoFit/>
          </a:bodyPr>
          <a:lstStyle/>
          <a:p>
            <a:pPr algn="ctr"/>
            <a:r>
              <a:rPr lang="en-US" dirty="0"/>
              <a:t>Download the corpus at </a:t>
            </a:r>
            <a:r>
              <a:rPr lang="en-US" dirty="0">
                <a:hlinkClick r:id="rId4"/>
              </a:rPr>
              <a:t>https://privaseer.ist.psu.edu/data</a:t>
            </a:r>
            <a:r>
              <a:rPr lang="en-US" dirty="0"/>
              <a:t> </a:t>
            </a:r>
          </a:p>
        </p:txBody>
      </p:sp>
      <p:sp>
        <p:nvSpPr>
          <p:cNvPr id="5" name="Slide Number Placeholder 4">
            <a:extLst>
              <a:ext uri="{FF2B5EF4-FFF2-40B4-BE49-F238E27FC236}">
                <a16:creationId xmlns:a16="http://schemas.microsoft.com/office/drawing/2014/main" id="{C6CC0E56-A8EB-67AB-24C8-A92BE6911AAC}"/>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231508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89210059-ECE6-6DEA-FE5D-CEAFC4055E68}"/>
              </a:ext>
            </a:extLst>
          </p:cNvPr>
          <p:cNvPicPr>
            <a:picLocks noChangeAspect="1"/>
          </p:cNvPicPr>
          <p:nvPr/>
        </p:nvPicPr>
        <p:blipFill>
          <a:blip r:embed="rId3"/>
          <a:stretch>
            <a:fillRect/>
          </a:stretch>
        </p:blipFill>
        <p:spPr>
          <a:xfrm>
            <a:off x="1150162" y="0"/>
            <a:ext cx="7235561" cy="6858000"/>
          </a:xfrm>
          <a:prstGeom prst="rect">
            <a:avLst/>
          </a:prstGeom>
        </p:spPr>
      </p:pic>
      <p:sp>
        <p:nvSpPr>
          <p:cNvPr id="9" name="Rectangle 8">
            <a:extLst>
              <a:ext uri="{FF2B5EF4-FFF2-40B4-BE49-F238E27FC236}">
                <a16:creationId xmlns:a16="http://schemas.microsoft.com/office/drawing/2014/main" id="{868D482D-116E-564D-9612-EA331B4B3127}"/>
              </a:ext>
            </a:extLst>
          </p:cNvPr>
          <p:cNvSpPr/>
          <p:nvPr/>
        </p:nvSpPr>
        <p:spPr>
          <a:xfrm>
            <a:off x="2853439" y="4788821"/>
            <a:ext cx="5716440" cy="954107"/>
          </a:xfrm>
          <a:prstGeom prst="rect">
            <a:avLst/>
          </a:prstGeom>
          <a:solidFill>
            <a:schemeClr val="tx2"/>
          </a:solidFill>
          <a:ln w="12700">
            <a:solidFill>
              <a:schemeClr val="accent1">
                <a:lumMod val="75000"/>
              </a:schemeClr>
            </a:solidFill>
          </a:ln>
        </p:spPr>
        <p:txBody>
          <a:bodyPr wrap="square">
            <a:spAutoFit/>
          </a:bodyPr>
          <a:lstStyle/>
          <a:p>
            <a:pPr algn="ctr"/>
            <a:r>
              <a:rPr lang="en-US" sz="2800" dirty="0">
                <a:solidFill>
                  <a:schemeClr val="bg1"/>
                </a:solidFill>
              </a:rPr>
              <a:t>Try our privacy policy search engine at </a:t>
            </a:r>
            <a:r>
              <a:rPr lang="en-US" sz="2800" dirty="0" err="1">
                <a:solidFill>
                  <a:schemeClr val="bg1"/>
                </a:solidFill>
              </a:rPr>
              <a:t>privaseer.ist.psu.edu</a:t>
            </a:r>
            <a:endParaRPr lang="en-US" sz="2800" dirty="0">
              <a:solidFill>
                <a:schemeClr val="bg1"/>
              </a:solidFill>
            </a:endParaRPr>
          </a:p>
        </p:txBody>
      </p:sp>
      <p:sp>
        <p:nvSpPr>
          <p:cNvPr id="10" name="Rectangle 9">
            <a:extLst>
              <a:ext uri="{FF2B5EF4-FFF2-40B4-BE49-F238E27FC236}">
                <a16:creationId xmlns:a16="http://schemas.microsoft.com/office/drawing/2014/main" id="{D5F32FB6-0BFE-3D72-5623-78C10A5B9BDF}"/>
              </a:ext>
            </a:extLst>
          </p:cNvPr>
          <p:cNvSpPr/>
          <p:nvPr/>
        </p:nvSpPr>
        <p:spPr>
          <a:xfrm>
            <a:off x="94129" y="6346486"/>
            <a:ext cx="8659906" cy="400110"/>
          </a:xfrm>
          <a:prstGeom prst="rect">
            <a:avLst/>
          </a:prstGeom>
          <a:solidFill>
            <a:schemeClr val="tx2"/>
          </a:solidFill>
          <a:ln w="12700">
            <a:solidFill>
              <a:schemeClr val="accent1">
                <a:lumMod val="75000"/>
              </a:schemeClr>
            </a:solidFill>
          </a:ln>
        </p:spPr>
        <p:txBody>
          <a:bodyPr wrap="square">
            <a:spAutoFit/>
          </a:bodyPr>
          <a:lstStyle/>
          <a:p>
            <a:r>
              <a:rPr lang="en-US" sz="1000" dirty="0" err="1">
                <a:solidFill>
                  <a:schemeClr val="bg1"/>
                </a:solidFill>
              </a:rPr>
              <a:t>PrivaSeer</a:t>
            </a:r>
            <a:r>
              <a:rPr lang="en-US" sz="1000" dirty="0">
                <a:solidFill>
                  <a:schemeClr val="bg1"/>
                </a:solidFill>
              </a:rPr>
              <a:t>: A Privacy Policy Search Engine. Mukund Srinath, Soundarya Nurani </a:t>
            </a:r>
            <a:r>
              <a:rPr lang="en-US" sz="1000" dirty="0" err="1">
                <a:solidFill>
                  <a:schemeClr val="bg1"/>
                </a:solidFill>
              </a:rPr>
              <a:t>Sundareswara</a:t>
            </a:r>
            <a:r>
              <a:rPr lang="en-US" sz="1000" dirty="0">
                <a:solidFill>
                  <a:schemeClr val="bg1"/>
                </a:solidFill>
              </a:rPr>
              <a:t>, C. Lee Giles, and Shomir Wilson. In Proceedings of the 21st International Conference on Web Engineering (ICWE), 2021.</a:t>
            </a:r>
          </a:p>
        </p:txBody>
      </p:sp>
      <p:sp>
        <p:nvSpPr>
          <p:cNvPr id="2" name="Slide Number Placeholder 1">
            <a:extLst>
              <a:ext uri="{FF2B5EF4-FFF2-40B4-BE49-F238E27FC236}">
                <a16:creationId xmlns:a16="http://schemas.microsoft.com/office/drawing/2014/main" id="{795CC94F-E20E-7984-6F4C-29AD05A8A68D}"/>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7012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1E564-5696-552B-B1CB-2C61EF8E4520}"/>
              </a:ext>
            </a:extLst>
          </p:cNvPr>
          <p:cNvSpPr>
            <a:spLocks noGrp="1"/>
          </p:cNvSpPr>
          <p:nvPr>
            <p:ph type="title"/>
          </p:nvPr>
        </p:nvSpPr>
        <p:spPr/>
        <p:txBody>
          <a:bodyPr/>
          <a:lstStyle/>
          <a:p>
            <a:r>
              <a:rPr lang="en-US" dirty="0"/>
              <a:t>How Available Are Privacy Policies?</a:t>
            </a:r>
          </a:p>
        </p:txBody>
      </p:sp>
      <p:sp>
        <p:nvSpPr>
          <p:cNvPr id="3" name="Content Placeholder 2">
            <a:extLst>
              <a:ext uri="{FF2B5EF4-FFF2-40B4-BE49-F238E27FC236}">
                <a16:creationId xmlns:a16="http://schemas.microsoft.com/office/drawing/2014/main" id="{0295E78E-5844-A57B-F810-0EC85F075D6E}"/>
              </a:ext>
            </a:extLst>
          </p:cNvPr>
          <p:cNvSpPr>
            <a:spLocks noGrp="1"/>
          </p:cNvSpPr>
          <p:nvPr>
            <p:ph idx="1"/>
          </p:nvPr>
        </p:nvSpPr>
        <p:spPr>
          <a:xfrm>
            <a:off x="484710" y="2052925"/>
            <a:ext cx="8141932" cy="4195481"/>
          </a:xfrm>
        </p:spPr>
        <p:txBody>
          <a:bodyPr>
            <a:normAutofit/>
          </a:bodyPr>
          <a:lstStyle/>
          <a:p>
            <a:pPr marL="0" indent="0">
              <a:buNone/>
            </a:pPr>
            <a:r>
              <a:rPr lang="en-US" sz="2400" dirty="0"/>
              <a:t>Nearly all websites are subject to laws that require them to have privacy policies.</a:t>
            </a:r>
          </a:p>
          <a:p>
            <a:pPr marL="0" indent="0">
              <a:buNone/>
            </a:pPr>
            <a:r>
              <a:rPr lang="en-US" sz="2400" dirty="0"/>
              <a:t>In a study of 5.5M domains, we found that only 34% had a privacy policy linked on the landing page.</a:t>
            </a:r>
          </a:p>
          <a:p>
            <a:pPr marL="0" indent="0">
              <a:buNone/>
            </a:pPr>
            <a:endParaRPr lang="en-US" sz="2400" dirty="0"/>
          </a:p>
          <a:p>
            <a:pPr marL="0" indent="0">
              <a:buNone/>
            </a:pPr>
            <a:r>
              <a:rPr lang="en-US" sz="2400" dirty="0"/>
              <a:t>In a subsample of 250 domains, 13 did not have a privacy policy in the same language as the landing page.</a:t>
            </a:r>
          </a:p>
          <a:p>
            <a:pPr marL="0" indent="0">
              <a:buNone/>
            </a:pPr>
            <a:r>
              <a:rPr lang="en-US" sz="2400" dirty="0"/>
              <a:t>We also found 2,858 privacy policy pages in Latin(!).</a:t>
            </a:r>
          </a:p>
        </p:txBody>
      </p:sp>
      <p:sp>
        <p:nvSpPr>
          <p:cNvPr id="4" name="Slide Number Placeholder 3">
            <a:extLst>
              <a:ext uri="{FF2B5EF4-FFF2-40B4-BE49-F238E27FC236}">
                <a16:creationId xmlns:a16="http://schemas.microsoft.com/office/drawing/2014/main" id="{9AE7A7BD-8FCD-231E-EBF0-5AEA0590386D}"/>
              </a:ext>
            </a:extLst>
          </p:cNvPr>
          <p:cNvSpPr>
            <a:spLocks noGrp="1"/>
          </p:cNvSpPr>
          <p:nvPr>
            <p:ph type="sldNum" sz="quarter" idx="12"/>
          </p:nvPr>
        </p:nvSpPr>
        <p:spPr/>
        <p:txBody>
          <a:bodyPr/>
          <a:lstStyle/>
          <a:p>
            <a:fld id="{D57F1E4F-1CFF-5643-939E-02111984F565}" type="slidenum">
              <a:rPr lang="en-US" smtClean="0"/>
              <a:t>15</a:t>
            </a:fld>
            <a:endParaRPr lang="en-US" dirty="0"/>
          </a:p>
        </p:txBody>
      </p:sp>
      <p:sp>
        <p:nvSpPr>
          <p:cNvPr id="5" name="TextBox 4">
            <a:extLst>
              <a:ext uri="{FF2B5EF4-FFF2-40B4-BE49-F238E27FC236}">
                <a16:creationId xmlns:a16="http://schemas.microsoft.com/office/drawing/2014/main" id="{39D9B35D-AB2F-0216-65FA-4DAFBC50903B}"/>
              </a:ext>
            </a:extLst>
          </p:cNvPr>
          <p:cNvSpPr txBox="1"/>
          <p:nvPr/>
        </p:nvSpPr>
        <p:spPr>
          <a:xfrm>
            <a:off x="1174392" y="6178843"/>
            <a:ext cx="6795215" cy="553998"/>
          </a:xfrm>
          <a:prstGeom prst="rect">
            <a:avLst/>
          </a:prstGeom>
          <a:noFill/>
        </p:spPr>
        <p:txBody>
          <a:bodyPr wrap="square">
            <a:spAutoFit/>
          </a:bodyPr>
          <a:lstStyle/>
          <a:p>
            <a:r>
              <a:rPr lang="en-US" sz="1000" dirty="0"/>
              <a:t>Privacy Lost and Found: An Investigation at Scale of Web Privacy Policy Availability. Mukund Srinath, Soundarya Nurani </a:t>
            </a:r>
            <a:r>
              <a:rPr lang="en-US" sz="1000" dirty="0" err="1"/>
              <a:t>Sundareswara</a:t>
            </a:r>
            <a:r>
              <a:rPr lang="en-US" sz="1000" dirty="0"/>
              <a:t>, Pranav </a:t>
            </a:r>
            <a:r>
              <a:rPr lang="en-US" sz="1000" dirty="0" err="1"/>
              <a:t>Venkit</a:t>
            </a:r>
            <a:r>
              <a:rPr lang="en-US" sz="1000" dirty="0"/>
              <a:t>, C. Lee Giles, and Shomir Wilson. In Proc. </a:t>
            </a:r>
            <a:r>
              <a:rPr lang="en-US" sz="1000" dirty="0" err="1"/>
              <a:t>DocEng</a:t>
            </a:r>
            <a:r>
              <a:rPr lang="en-US" sz="1000" dirty="0"/>
              <a:t> 2023. </a:t>
            </a:r>
            <a:br>
              <a:rPr lang="en-US" sz="1000" dirty="0"/>
            </a:br>
            <a:r>
              <a:rPr lang="en-US" sz="1000" b="1" dirty="0"/>
              <a:t>Best Student Paper Award.</a:t>
            </a:r>
          </a:p>
        </p:txBody>
      </p:sp>
    </p:spTree>
    <p:extLst>
      <p:ext uri="{BB962C8B-B14F-4D97-AF65-F5344CB8AC3E}">
        <p14:creationId xmlns:p14="http://schemas.microsoft.com/office/powerpoint/2010/main" val="357090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6C67E-111F-D10D-A769-6CC7CEE158B2}"/>
              </a:ext>
            </a:extLst>
          </p:cNvPr>
          <p:cNvSpPr>
            <a:spLocks noGrp="1"/>
          </p:cNvSpPr>
          <p:nvPr>
            <p:ph type="title"/>
          </p:nvPr>
        </p:nvSpPr>
        <p:spPr/>
        <p:txBody>
          <a:bodyPr/>
          <a:lstStyle/>
          <a:p>
            <a:r>
              <a:rPr lang="en-US" dirty="0"/>
              <a:t>Date Extraction</a:t>
            </a:r>
          </a:p>
        </p:txBody>
      </p:sp>
      <p:sp>
        <p:nvSpPr>
          <p:cNvPr id="3" name="Content Placeholder 2">
            <a:extLst>
              <a:ext uri="{FF2B5EF4-FFF2-40B4-BE49-F238E27FC236}">
                <a16:creationId xmlns:a16="http://schemas.microsoft.com/office/drawing/2014/main" id="{1948ECEC-5BB9-0762-D81D-83C9E6073DDA}"/>
              </a:ext>
            </a:extLst>
          </p:cNvPr>
          <p:cNvSpPr>
            <a:spLocks noGrp="1"/>
          </p:cNvSpPr>
          <p:nvPr>
            <p:ph idx="1"/>
          </p:nvPr>
        </p:nvSpPr>
        <p:spPr>
          <a:xfrm>
            <a:off x="828436" y="1215799"/>
            <a:ext cx="6711654" cy="4195481"/>
          </a:xfrm>
        </p:spPr>
        <p:txBody>
          <a:bodyPr/>
          <a:lstStyle/>
          <a:p>
            <a:pPr marL="0" indent="0">
              <a:buNone/>
            </a:pPr>
            <a:r>
              <a:rPr lang="en-US" dirty="0"/>
              <a:t>Privacy policies (should) contain dates:</a:t>
            </a:r>
          </a:p>
          <a:p>
            <a:r>
              <a:rPr lang="en-US" dirty="0"/>
              <a:t>Last updated</a:t>
            </a:r>
          </a:p>
          <a:p>
            <a:r>
              <a:rPr lang="en-US" dirty="0"/>
              <a:t>Effective from</a:t>
            </a:r>
          </a:p>
          <a:p>
            <a:pPr marL="0" indent="0">
              <a:buNone/>
            </a:pPr>
            <a:r>
              <a:rPr lang="en-US" dirty="0"/>
              <a:t>Some privacy laws require privacy policies to be updated on a regular basis.</a:t>
            </a:r>
          </a:p>
          <a:p>
            <a:pPr marL="0" indent="0">
              <a:buNone/>
            </a:pPr>
            <a:r>
              <a:rPr lang="en-US" dirty="0"/>
              <a:t>We can retrieve dates from privacy policies using regular expressions and divide them into categories using </a:t>
            </a:r>
            <a:r>
              <a:rPr lang="en-US" dirty="0" err="1"/>
              <a:t>PrivBERT</a:t>
            </a:r>
            <a:r>
              <a:rPr lang="en-US" dirty="0"/>
              <a:t>.</a:t>
            </a:r>
          </a:p>
        </p:txBody>
      </p:sp>
      <p:sp>
        <p:nvSpPr>
          <p:cNvPr id="4" name="Slide Number Placeholder 3">
            <a:extLst>
              <a:ext uri="{FF2B5EF4-FFF2-40B4-BE49-F238E27FC236}">
                <a16:creationId xmlns:a16="http://schemas.microsoft.com/office/drawing/2014/main" id="{7D486CDB-3A62-385B-62BA-E7611B4EA4FE}"/>
              </a:ext>
            </a:extLst>
          </p:cNvPr>
          <p:cNvSpPr>
            <a:spLocks noGrp="1"/>
          </p:cNvSpPr>
          <p:nvPr>
            <p:ph type="sldNum" sz="quarter" idx="12"/>
          </p:nvPr>
        </p:nvSpPr>
        <p:spPr/>
        <p:txBody>
          <a:bodyPr/>
          <a:lstStyle/>
          <a:p>
            <a:fld id="{D57F1E4F-1CFF-5643-939E-02111984F565}" type="slidenum">
              <a:rPr lang="en-US" smtClean="0"/>
              <a:t>16</a:t>
            </a:fld>
            <a:endParaRPr lang="en-US" dirty="0"/>
          </a:p>
        </p:txBody>
      </p:sp>
      <p:pic>
        <p:nvPicPr>
          <p:cNvPr id="6" name="Picture 5" descr="Table&#10;&#10;Description automatically generated">
            <a:extLst>
              <a:ext uri="{FF2B5EF4-FFF2-40B4-BE49-F238E27FC236}">
                <a16:creationId xmlns:a16="http://schemas.microsoft.com/office/drawing/2014/main" id="{C887B7E1-24F8-060E-BA87-5EE03C57E3A1}"/>
              </a:ext>
            </a:extLst>
          </p:cNvPr>
          <p:cNvPicPr>
            <a:picLocks noChangeAspect="1"/>
          </p:cNvPicPr>
          <p:nvPr/>
        </p:nvPicPr>
        <p:blipFill>
          <a:blip r:embed="rId3"/>
          <a:stretch>
            <a:fillRect/>
          </a:stretch>
        </p:blipFill>
        <p:spPr>
          <a:xfrm>
            <a:off x="1513266" y="4558178"/>
            <a:ext cx="5834131" cy="1449313"/>
          </a:xfrm>
          <a:prstGeom prst="rect">
            <a:avLst/>
          </a:prstGeom>
        </p:spPr>
      </p:pic>
      <p:sp>
        <p:nvSpPr>
          <p:cNvPr id="8" name="TextBox 7">
            <a:extLst>
              <a:ext uri="{FF2B5EF4-FFF2-40B4-BE49-F238E27FC236}">
                <a16:creationId xmlns:a16="http://schemas.microsoft.com/office/drawing/2014/main" id="{6EFB5369-2F0B-8BBB-DAB7-7ABA3BB9E3BA}"/>
              </a:ext>
            </a:extLst>
          </p:cNvPr>
          <p:cNvSpPr txBox="1"/>
          <p:nvPr/>
        </p:nvSpPr>
        <p:spPr>
          <a:xfrm>
            <a:off x="1174392" y="6178843"/>
            <a:ext cx="6795215" cy="553998"/>
          </a:xfrm>
          <a:prstGeom prst="rect">
            <a:avLst/>
          </a:prstGeom>
          <a:noFill/>
        </p:spPr>
        <p:txBody>
          <a:bodyPr wrap="square">
            <a:spAutoFit/>
          </a:bodyPr>
          <a:lstStyle/>
          <a:p>
            <a:r>
              <a:rPr lang="en-US" sz="1000" dirty="0"/>
              <a:t>Privacy Now or Never: Large-Scale Extraction and Analysis of Dates in Privacy Policy Text. Mukund Srinath, Lee Matheson, Pranav </a:t>
            </a:r>
            <a:r>
              <a:rPr lang="en-US" sz="1000" dirty="0" err="1"/>
              <a:t>Venkit</a:t>
            </a:r>
            <a:r>
              <a:rPr lang="en-US" sz="1000" dirty="0"/>
              <a:t>, Gabriela </a:t>
            </a:r>
            <a:r>
              <a:rPr lang="en-US" sz="1000" dirty="0" err="1"/>
              <a:t>Zanfir</a:t>
            </a:r>
            <a:r>
              <a:rPr lang="en-US" sz="1000" dirty="0"/>
              <a:t>-Fortuna, Florian Schaub, C. Lee Giles, and Shomir Wilson. In Proc. </a:t>
            </a:r>
            <a:r>
              <a:rPr lang="en-US" sz="1000" dirty="0" err="1"/>
              <a:t>DocEng</a:t>
            </a:r>
            <a:r>
              <a:rPr lang="en-US" sz="1000" dirty="0"/>
              <a:t> 2023.</a:t>
            </a:r>
          </a:p>
        </p:txBody>
      </p:sp>
    </p:spTree>
    <p:extLst>
      <p:ext uri="{BB962C8B-B14F-4D97-AF65-F5344CB8AC3E}">
        <p14:creationId xmlns:p14="http://schemas.microsoft.com/office/powerpoint/2010/main" val="122885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9A032-BB4A-2FF0-AAAE-4313199F37FE}"/>
              </a:ext>
            </a:extLst>
          </p:cNvPr>
          <p:cNvSpPr>
            <a:spLocks noGrp="1"/>
          </p:cNvSpPr>
          <p:nvPr>
            <p:ph type="title"/>
          </p:nvPr>
        </p:nvSpPr>
        <p:spPr/>
        <p:txBody>
          <a:bodyPr/>
          <a:lstStyle/>
          <a:p>
            <a:r>
              <a:rPr lang="en-US" dirty="0"/>
              <a:t>Dates in Privacy Policies</a:t>
            </a:r>
          </a:p>
        </p:txBody>
      </p:sp>
      <p:sp>
        <p:nvSpPr>
          <p:cNvPr id="4" name="Slide Number Placeholder 3">
            <a:extLst>
              <a:ext uri="{FF2B5EF4-FFF2-40B4-BE49-F238E27FC236}">
                <a16:creationId xmlns:a16="http://schemas.microsoft.com/office/drawing/2014/main" id="{67C5FCA4-9DFC-328B-71FE-3A9CF206B3C8}"/>
              </a:ext>
            </a:extLst>
          </p:cNvPr>
          <p:cNvSpPr>
            <a:spLocks noGrp="1"/>
          </p:cNvSpPr>
          <p:nvPr>
            <p:ph type="sldNum" sz="quarter" idx="12"/>
          </p:nvPr>
        </p:nvSpPr>
        <p:spPr/>
        <p:txBody>
          <a:bodyPr/>
          <a:lstStyle/>
          <a:p>
            <a:fld id="{D57F1E4F-1CFF-5643-939E-02111984F565}" type="slidenum">
              <a:rPr lang="en-US" smtClean="0"/>
              <a:t>17</a:t>
            </a:fld>
            <a:endParaRPr lang="en-US" dirty="0"/>
          </a:p>
        </p:txBody>
      </p:sp>
      <p:pic>
        <p:nvPicPr>
          <p:cNvPr id="1026" name="Picture 2">
            <a:extLst>
              <a:ext uri="{FF2B5EF4-FFF2-40B4-BE49-F238E27FC236}">
                <a16:creationId xmlns:a16="http://schemas.microsoft.com/office/drawing/2014/main" id="{6BEA12E1-F784-205B-5DBE-CF20602B2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35" y="2468686"/>
            <a:ext cx="3819895" cy="3195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4001489-8B2E-62AA-1DC6-637994C67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103" y="2468685"/>
            <a:ext cx="4914957" cy="3195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2ABE20-9BBD-D576-E7F7-D602363BCF55}"/>
              </a:ext>
            </a:extLst>
          </p:cNvPr>
          <p:cNvSpPr txBox="1"/>
          <p:nvPr/>
        </p:nvSpPr>
        <p:spPr>
          <a:xfrm>
            <a:off x="874059" y="1976300"/>
            <a:ext cx="2810435" cy="369332"/>
          </a:xfrm>
          <a:prstGeom prst="rect">
            <a:avLst/>
          </a:prstGeom>
          <a:noFill/>
        </p:spPr>
        <p:txBody>
          <a:bodyPr wrap="square" rtlCol="0">
            <a:spAutoFit/>
          </a:bodyPr>
          <a:lstStyle/>
          <a:p>
            <a:r>
              <a:rPr lang="en-US" dirty="0"/>
              <a:t>Policy Date Distribution</a:t>
            </a:r>
          </a:p>
        </p:txBody>
      </p:sp>
      <p:sp>
        <p:nvSpPr>
          <p:cNvPr id="7" name="TextBox 6">
            <a:extLst>
              <a:ext uri="{FF2B5EF4-FFF2-40B4-BE49-F238E27FC236}">
                <a16:creationId xmlns:a16="http://schemas.microsoft.com/office/drawing/2014/main" id="{E0016C01-4C17-851D-7780-E3C80E6D4654}"/>
              </a:ext>
            </a:extLst>
          </p:cNvPr>
          <p:cNvSpPr txBox="1"/>
          <p:nvPr/>
        </p:nvSpPr>
        <p:spPr>
          <a:xfrm>
            <a:off x="5374987" y="1976300"/>
            <a:ext cx="2810435" cy="369332"/>
          </a:xfrm>
          <a:prstGeom prst="rect">
            <a:avLst/>
          </a:prstGeom>
          <a:noFill/>
        </p:spPr>
        <p:txBody>
          <a:bodyPr wrap="square" rtlCol="0">
            <a:spAutoFit/>
          </a:bodyPr>
          <a:lstStyle/>
          <a:p>
            <a:r>
              <a:rPr lang="en-US" dirty="0"/>
              <a:t>PageRank Influence</a:t>
            </a:r>
          </a:p>
        </p:txBody>
      </p:sp>
      <p:sp>
        <p:nvSpPr>
          <p:cNvPr id="8" name="TextBox 7">
            <a:extLst>
              <a:ext uri="{FF2B5EF4-FFF2-40B4-BE49-F238E27FC236}">
                <a16:creationId xmlns:a16="http://schemas.microsoft.com/office/drawing/2014/main" id="{EDFCC563-686A-1A3E-A57F-817F342312B4}"/>
              </a:ext>
            </a:extLst>
          </p:cNvPr>
          <p:cNvSpPr txBox="1"/>
          <p:nvPr/>
        </p:nvSpPr>
        <p:spPr>
          <a:xfrm>
            <a:off x="316247" y="1504343"/>
            <a:ext cx="8345930" cy="369332"/>
          </a:xfrm>
          <a:prstGeom prst="rect">
            <a:avLst/>
          </a:prstGeom>
          <a:noFill/>
        </p:spPr>
        <p:txBody>
          <a:bodyPr wrap="square" rtlCol="0">
            <a:spAutoFit/>
          </a:bodyPr>
          <a:lstStyle/>
          <a:p>
            <a:r>
              <a:rPr lang="en-US" dirty="0"/>
              <a:t>With privacy policies collected between May 2019 and March 2021:</a:t>
            </a:r>
          </a:p>
        </p:txBody>
      </p:sp>
      <p:sp>
        <p:nvSpPr>
          <p:cNvPr id="3" name="TextBox 2">
            <a:extLst>
              <a:ext uri="{FF2B5EF4-FFF2-40B4-BE49-F238E27FC236}">
                <a16:creationId xmlns:a16="http://schemas.microsoft.com/office/drawing/2014/main" id="{2CF6E3FD-9F34-5EC5-B6FE-A5FD5E5E89F8}"/>
              </a:ext>
            </a:extLst>
          </p:cNvPr>
          <p:cNvSpPr txBox="1"/>
          <p:nvPr/>
        </p:nvSpPr>
        <p:spPr>
          <a:xfrm>
            <a:off x="1174392" y="6178843"/>
            <a:ext cx="6795215" cy="553998"/>
          </a:xfrm>
          <a:prstGeom prst="rect">
            <a:avLst/>
          </a:prstGeom>
          <a:noFill/>
        </p:spPr>
        <p:txBody>
          <a:bodyPr wrap="square">
            <a:spAutoFit/>
          </a:bodyPr>
          <a:lstStyle/>
          <a:p>
            <a:r>
              <a:rPr lang="en-US" sz="1000" dirty="0"/>
              <a:t>Privacy Now or Never: Large-Scale Extraction and Analysis of Dates in Privacy Policy Text. Mukund Srinath, Lee Matheson, Pranav </a:t>
            </a:r>
            <a:r>
              <a:rPr lang="en-US" sz="1000" dirty="0" err="1"/>
              <a:t>Venkit</a:t>
            </a:r>
            <a:r>
              <a:rPr lang="en-US" sz="1000" dirty="0"/>
              <a:t>, Gabriela </a:t>
            </a:r>
            <a:r>
              <a:rPr lang="en-US" sz="1000" dirty="0" err="1"/>
              <a:t>Zanfir</a:t>
            </a:r>
            <a:r>
              <a:rPr lang="en-US" sz="1000" dirty="0"/>
              <a:t>-Fortuna, Florian Schaub, C. Lee Giles, and Shomir Wilson. In Proc. </a:t>
            </a:r>
            <a:r>
              <a:rPr lang="en-US" sz="1000" dirty="0" err="1"/>
              <a:t>DocEng</a:t>
            </a:r>
            <a:r>
              <a:rPr lang="en-US" sz="1000" dirty="0"/>
              <a:t> 2023.</a:t>
            </a:r>
          </a:p>
        </p:txBody>
      </p:sp>
    </p:spTree>
    <p:extLst>
      <p:ext uri="{BB962C8B-B14F-4D97-AF65-F5344CB8AC3E}">
        <p14:creationId xmlns:p14="http://schemas.microsoft.com/office/powerpoint/2010/main" val="2973529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CA85-1B2C-EB43-9E8A-21D97891E63E}"/>
              </a:ext>
            </a:extLst>
          </p:cNvPr>
          <p:cNvSpPr>
            <a:spLocks noGrp="1"/>
          </p:cNvSpPr>
          <p:nvPr>
            <p:ph type="title"/>
          </p:nvPr>
        </p:nvSpPr>
        <p:spPr/>
        <p:txBody>
          <a:bodyPr/>
          <a:lstStyle/>
          <a:p>
            <a:r>
              <a:rPr lang="en-US" dirty="0"/>
              <a:t>Opt-Out Easy: Web Browser Extension</a:t>
            </a:r>
          </a:p>
        </p:txBody>
      </p:sp>
      <p:pic>
        <p:nvPicPr>
          <p:cNvPr id="13" name="Picture 12" descr="A screenshot of a cell phone&#10;&#10;Description automatically generated">
            <a:extLst>
              <a:ext uri="{FF2B5EF4-FFF2-40B4-BE49-F238E27FC236}">
                <a16:creationId xmlns:a16="http://schemas.microsoft.com/office/drawing/2014/main" id="{63EC7224-25A5-6542-95C0-E04E691319EC}"/>
              </a:ext>
            </a:extLst>
          </p:cNvPr>
          <p:cNvPicPr>
            <a:picLocks noChangeAspect="1"/>
          </p:cNvPicPr>
          <p:nvPr/>
        </p:nvPicPr>
        <p:blipFill>
          <a:blip r:embed="rId2"/>
          <a:stretch>
            <a:fillRect/>
          </a:stretch>
        </p:blipFill>
        <p:spPr>
          <a:xfrm>
            <a:off x="4375437" y="3579273"/>
            <a:ext cx="4506108" cy="2527604"/>
          </a:xfrm>
          <a:prstGeom prst="rect">
            <a:avLst/>
          </a:prstGeom>
          <a:ln w="25400">
            <a:solidFill>
              <a:schemeClr val="bg1"/>
            </a:solidFill>
          </a:ln>
        </p:spPr>
      </p:pic>
      <p:pic>
        <p:nvPicPr>
          <p:cNvPr id="15" name="Picture 14" descr="A screenshot of a cell phone&#10;&#10;Description automatically generated">
            <a:extLst>
              <a:ext uri="{FF2B5EF4-FFF2-40B4-BE49-F238E27FC236}">
                <a16:creationId xmlns:a16="http://schemas.microsoft.com/office/drawing/2014/main" id="{AD75B150-1633-E34D-B27D-4108FFF52096}"/>
              </a:ext>
            </a:extLst>
          </p:cNvPr>
          <p:cNvPicPr>
            <a:picLocks noChangeAspect="1"/>
          </p:cNvPicPr>
          <p:nvPr/>
        </p:nvPicPr>
        <p:blipFill rotWithShape="1">
          <a:blip r:embed="rId3"/>
          <a:srcRect l="21079"/>
          <a:stretch/>
        </p:blipFill>
        <p:spPr>
          <a:xfrm>
            <a:off x="5325285" y="1362823"/>
            <a:ext cx="3556260" cy="2115006"/>
          </a:xfrm>
          <a:prstGeom prst="rect">
            <a:avLst/>
          </a:prstGeom>
          <a:ln w="25400">
            <a:solidFill>
              <a:schemeClr val="bg1"/>
            </a:solidFill>
          </a:ln>
        </p:spPr>
      </p:pic>
      <p:pic>
        <p:nvPicPr>
          <p:cNvPr id="11" name="Picture 10" descr="A screenshot of a cell phone&#10;&#10;Description automatically generated">
            <a:extLst>
              <a:ext uri="{FF2B5EF4-FFF2-40B4-BE49-F238E27FC236}">
                <a16:creationId xmlns:a16="http://schemas.microsoft.com/office/drawing/2014/main" id="{328F6BB4-F1DF-2D42-9025-7446A2D301AA}"/>
              </a:ext>
            </a:extLst>
          </p:cNvPr>
          <p:cNvPicPr>
            <a:picLocks noChangeAspect="1"/>
          </p:cNvPicPr>
          <p:nvPr/>
        </p:nvPicPr>
        <p:blipFill>
          <a:blip r:embed="rId4"/>
          <a:stretch>
            <a:fillRect/>
          </a:stretch>
        </p:blipFill>
        <p:spPr>
          <a:xfrm>
            <a:off x="668399" y="3289456"/>
            <a:ext cx="3482645" cy="2817421"/>
          </a:xfrm>
          <a:prstGeom prst="rect">
            <a:avLst/>
          </a:prstGeom>
          <a:ln w="25400">
            <a:solidFill>
              <a:schemeClr val="bg1"/>
            </a:solidFill>
          </a:ln>
        </p:spPr>
      </p:pic>
      <p:sp>
        <p:nvSpPr>
          <p:cNvPr id="16" name="Content Placeholder 2">
            <a:extLst>
              <a:ext uri="{FF2B5EF4-FFF2-40B4-BE49-F238E27FC236}">
                <a16:creationId xmlns:a16="http://schemas.microsoft.com/office/drawing/2014/main" id="{FD070D6A-7B53-F04D-A0D2-FD1480D5FC26}"/>
              </a:ext>
            </a:extLst>
          </p:cNvPr>
          <p:cNvSpPr>
            <a:spLocks noGrp="1"/>
          </p:cNvSpPr>
          <p:nvPr>
            <p:ph idx="1"/>
          </p:nvPr>
        </p:nvSpPr>
        <p:spPr>
          <a:xfrm>
            <a:off x="484710" y="2330159"/>
            <a:ext cx="4599990" cy="1147670"/>
          </a:xfrm>
        </p:spPr>
        <p:txBody>
          <a:bodyPr/>
          <a:lstStyle/>
          <a:p>
            <a:pPr marL="0" indent="0" algn="ctr">
              <a:buNone/>
            </a:pPr>
            <a:r>
              <a:rPr lang="en-US" dirty="0"/>
              <a:t>Search “Opt-Out Easy” </a:t>
            </a:r>
            <a:br>
              <a:rPr lang="en-US" dirty="0"/>
            </a:br>
            <a:r>
              <a:rPr lang="en-US" dirty="0"/>
              <a:t>on Chrome Web Store</a:t>
            </a:r>
          </a:p>
        </p:txBody>
      </p:sp>
      <p:sp>
        <p:nvSpPr>
          <p:cNvPr id="3" name="Slide Number Placeholder 2">
            <a:extLst>
              <a:ext uri="{FF2B5EF4-FFF2-40B4-BE49-F238E27FC236}">
                <a16:creationId xmlns:a16="http://schemas.microsoft.com/office/drawing/2014/main" id="{23D5C77E-9C29-0139-1588-65B4D4E49EAB}"/>
              </a:ext>
            </a:extLst>
          </p:cNvPr>
          <p:cNvSpPr>
            <a:spLocks noGrp="1"/>
          </p:cNvSpPr>
          <p:nvPr>
            <p:ph type="sldNum" sz="quarter" idx="12"/>
          </p:nvPr>
        </p:nvSpPr>
        <p:spPr/>
        <p:txBody>
          <a:bodyPr/>
          <a:lstStyle/>
          <a:p>
            <a:fld id="{D57F1E4F-1CFF-5643-939E-02111984F565}" type="slidenum">
              <a:rPr lang="en-US" smtClean="0"/>
              <a:t>18</a:t>
            </a:fld>
            <a:endParaRPr lang="en-US" dirty="0"/>
          </a:p>
        </p:txBody>
      </p:sp>
      <p:sp>
        <p:nvSpPr>
          <p:cNvPr id="4" name="Rectangle 3">
            <a:extLst>
              <a:ext uri="{FF2B5EF4-FFF2-40B4-BE49-F238E27FC236}">
                <a16:creationId xmlns:a16="http://schemas.microsoft.com/office/drawing/2014/main" id="{10AD16BB-B45F-BE3D-3D58-087427EFC726}"/>
              </a:ext>
            </a:extLst>
          </p:cNvPr>
          <p:cNvSpPr/>
          <p:nvPr/>
        </p:nvSpPr>
        <p:spPr>
          <a:xfrm>
            <a:off x="162282" y="6208321"/>
            <a:ext cx="8232962" cy="707886"/>
          </a:xfrm>
          <a:prstGeom prst="rect">
            <a:avLst/>
          </a:prstGeom>
        </p:spPr>
        <p:txBody>
          <a:bodyPr wrap="square">
            <a:spAutoFit/>
          </a:bodyPr>
          <a:lstStyle/>
          <a:p>
            <a:r>
              <a:rPr lang="en-US" sz="1000" dirty="0"/>
              <a:t>Finding a Choice in a Haystack: Automatic Extraction of Opt-Out Statements from Privacy Policy Text. </a:t>
            </a:r>
            <a:r>
              <a:rPr lang="en-US" sz="1000" dirty="0" err="1"/>
              <a:t>Vinayshekhar</a:t>
            </a:r>
            <a:r>
              <a:rPr lang="en-US" sz="1000" dirty="0"/>
              <a:t> </a:t>
            </a:r>
            <a:r>
              <a:rPr lang="en-US" sz="1000" dirty="0" err="1"/>
              <a:t>Bannihatti</a:t>
            </a:r>
            <a:r>
              <a:rPr lang="en-US" sz="1000" dirty="0"/>
              <a:t> Kumar, Roger Iyengar, Namita </a:t>
            </a:r>
            <a:r>
              <a:rPr lang="en-US" sz="1000" dirty="0" err="1"/>
              <a:t>Nisal</a:t>
            </a:r>
            <a:r>
              <a:rPr lang="en-US" sz="1000" dirty="0"/>
              <a:t>, Yuanyuan Feng, Hana Habib, Peter Story, </a:t>
            </a:r>
            <a:r>
              <a:rPr lang="en-US" sz="1000" dirty="0" err="1"/>
              <a:t>Sushain</a:t>
            </a:r>
            <a:r>
              <a:rPr lang="en-US" sz="1000" dirty="0"/>
              <a:t> </a:t>
            </a:r>
            <a:r>
              <a:rPr lang="en-US" sz="1000" dirty="0" err="1"/>
              <a:t>Cherivirala</a:t>
            </a:r>
            <a:r>
              <a:rPr lang="en-US" sz="1000" dirty="0"/>
              <a:t>, Margaret Hagan, Lorrie </a:t>
            </a:r>
            <a:r>
              <a:rPr lang="en-US" sz="1000" dirty="0" err="1"/>
              <a:t>Cranor</a:t>
            </a:r>
            <a:r>
              <a:rPr lang="en-US" sz="1000" dirty="0"/>
              <a:t>, Shomir Wilson, Florian Schaub and Norman </a:t>
            </a:r>
            <a:r>
              <a:rPr lang="en-US" sz="1000" dirty="0" err="1"/>
              <a:t>Sadeh</a:t>
            </a:r>
            <a:r>
              <a:rPr lang="en-US" sz="1000" dirty="0"/>
              <a:t>. In Proceedings of The Web Conference 2020, April 20-24, 2020.</a:t>
            </a:r>
          </a:p>
          <a:p>
            <a:endParaRPr lang="en-US" sz="1000" dirty="0"/>
          </a:p>
        </p:txBody>
      </p:sp>
    </p:spTree>
    <p:extLst>
      <p:ext uri="{BB962C8B-B14F-4D97-AF65-F5344CB8AC3E}">
        <p14:creationId xmlns:p14="http://schemas.microsoft.com/office/powerpoint/2010/main" val="160405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D1D8-C202-B6A6-84AC-EA6887F0A205}"/>
              </a:ext>
            </a:extLst>
          </p:cNvPr>
          <p:cNvSpPr>
            <a:spLocks noGrp="1"/>
          </p:cNvSpPr>
          <p:nvPr>
            <p:ph type="title"/>
          </p:nvPr>
        </p:nvSpPr>
        <p:spPr/>
        <p:txBody>
          <a:bodyPr/>
          <a:lstStyle/>
          <a:p>
            <a:r>
              <a:rPr lang="en-US" dirty="0"/>
              <a:t>Privacy Law Corpus</a:t>
            </a:r>
          </a:p>
        </p:txBody>
      </p:sp>
      <p:sp>
        <p:nvSpPr>
          <p:cNvPr id="3" name="Content Placeholder 2">
            <a:extLst>
              <a:ext uri="{FF2B5EF4-FFF2-40B4-BE49-F238E27FC236}">
                <a16:creationId xmlns:a16="http://schemas.microsoft.com/office/drawing/2014/main" id="{0E709DBA-9809-63F0-161D-2DB1A6855470}"/>
              </a:ext>
            </a:extLst>
          </p:cNvPr>
          <p:cNvSpPr>
            <a:spLocks noGrp="1"/>
          </p:cNvSpPr>
          <p:nvPr>
            <p:ph idx="1"/>
          </p:nvPr>
        </p:nvSpPr>
        <p:spPr>
          <a:xfrm>
            <a:off x="827699" y="5181600"/>
            <a:ext cx="6938731" cy="1066806"/>
          </a:xfrm>
        </p:spPr>
        <p:txBody>
          <a:bodyPr>
            <a:noAutofit/>
          </a:bodyPr>
          <a:lstStyle/>
          <a:p>
            <a:pPr marL="0" indent="0">
              <a:buNone/>
            </a:pPr>
            <a:r>
              <a:rPr lang="en-US" sz="2400" dirty="0"/>
              <a:t>We collected, from the web, a corpus of 1,043 (mostly) national-level privacy laws from around the world.</a:t>
            </a:r>
          </a:p>
        </p:txBody>
      </p:sp>
      <p:sp>
        <p:nvSpPr>
          <p:cNvPr id="4" name="Slide Number Placeholder 3">
            <a:extLst>
              <a:ext uri="{FF2B5EF4-FFF2-40B4-BE49-F238E27FC236}">
                <a16:creationId xmlns:a16="http://schemas.microsoft.com/office/drawing/2014/main" id="{E6BAE90A-E281-C9E5-BC75-DBB177E7DFB1}"/>
              </a:ext>
            </a:extLst>
          </p:cNvPr>
          <p:cNvSpPr>
            <a:spLocks noGrp="1"/>
          </p:cNvSpPr>
          <p:nvPr>
            <p:ph type="sldNum" sz="quarter" idx="12"/>
          </p:nvPr>
        </p:nvSpPr>
        <p:spPr/>
        <p:txBody>
          <a:bodyPr/>
          <a:lstStyle/>
          <a:p>
            <a:fld id="{D57F1E4F-1CFF-5643-939E-02111984F565}" type="slidenum">
              <a:rPr lang="en-US" smtClean="0"/>
              <a:t>19</a:t>
            </a:fld>
            <a:endParaRPr lang="en-US" dirty="0"/>
          </a:p>
        </p:txBody>
      </p:sp>
      <p:sp>
        <p:nvSpPr>
          <p:cNvPr id="6" name="TextBox 5">
            <a:extLst>
              <a:ext uri="{FF2B5EF4-FFF2-40B4-BE49-F238E27FC236}">
                <a16:creationId xmlns:a16="http://schemas.microsoft.com/office/drawing/2014/main" id="{14B20D58-25E9-DC2D-D0AE-5BD36B96DF4C}"/>
              </a:ext>
            </a:extLst>
          </p:cNvPr>
          <p:cNvSpPr txBox="1"/>
          <p:nvPr/>
        </p:nvSpPr>
        <p:spPr>
          <a:xfrm>
            <a:off x="1025433" y="6405282"/>
            <a:ext cx="6513921" cy="338554"/>
          </a:xfrm>
          <a:prstGeom prst="rect">
            <a:avLst/>
          </a:prstGeom>
          <a:noFill/>
        </p:spPr>
        <p:txBody>
          <a:bodyPr wrap="square">
            <a:spAutoFit/>
          </a:bodyPr>
          <a:lstStyle/>
          <a:p>
            <a:r>
              <a:rPr lang="en-US" sz="800" dirty="0"/>
              <a:t>Creation and Analysis of an International Corpus of Privacy Laws. </a:t>
            </a:r>
            <a:r>
              <a:rPr lang="en-US" sz="800" dirty="0" err="1"/>
              <a:t>Sonu</a:t>
            </a:r>
            <a:r>
              <a:rPr lang="en-US" sz="800" dirty="0"/>
              <a:t> Gupta, Ellen </a:t>
            </a:r>
            <a:r>
              <a:rPr lang="en-US" sz="800" dirty="0" err="1"/>
              <a:t>Poplavska</a:t>
            </a:r>
            <a:r>
              <a:rPr lang="en-US" sz="800" dirty="0"/>
              <a:t>, Nora O'Toole, Siddhant Arora, Thomas Norton, Norman </a:t>
            </a:r>
            <a:r>
              <a:rPr lang="en-US" sz="800" dirty="0" err="1"/>
              <a:t>Sadeh</a:t>
            </a:r>
            <a:r>
              <a:rPr lang="en-US" sz="800" dirty="0"/>
              <a:t>, and Shomir Wilson. arXiv:2206.14169, 2022.</a:t>
            </a:r>
          </a:p>
        </p:txBody>
      </p:sp>
      <p:pic>
        <p:nvPicPr>
          <p:cNvPr id="7" name="Picture 6">
            <a:extLst>
              <a:ext uri="{FF2B5EF4-FFF2-40B4-BE49-F238E27FC236}">
                <a16:creationId xmlns:a16="http://schemas.microsoft.com/office/drawing/2014/main" id="{408F27F2-C933-5DE9-9260-B738810EAE1B}"/>
              </a:ext>
            </a:extLst>
          </p:cNvPr>
          <p:cNvPicPr>
            <a:picLocks noChangeAspect="1"/>
          </p:cNvPicPr>
          <p:nvPr/>
        </p:nvPicPr>
        <p:blipFill>
          <a:blip r:embed="rId3"/>
          <a:stretch>
            <a:fillRect/>
          </a:stretch>
        </p:blipFill>
        <p:spPr>
          <a:xfrm>
            <a:off x="2377393" y="2725299"/>
            <a:ext cx="3810000" cy="2349500"/>
          </a:xfrm>
          <a:prstGeom prst="rect">
            <a:avLst/>
          </a:prstGeom>
        </p:spPr>
      </p:pic>
      <p:sp>
        <p:nvSpPr>
          <p:cNvPr id="9" name="TextBox 8">
            <a:extLst>
              <a:ext uri="{FF2B5EF4-FFF2-40B4-BE49-F238E27FC236}">
                <a16:creationId xmlns:a16="http://schemas.microsoft.com/office/drawing/2014/main" id="{35EF0496-79D3-5996-ECF9-B78712A09547}"/>
              </a:ext>
            </a:extLst>
          </p:cNvPr>
          <p:cNvSpPr txBox="1"/>
          <p:nvPr/>
        </p:nvSpPr>
        <p:spPr>
          <a:xfrm>
            <a:off x="762000" y="1418170"/>
            <a:ext cx="7345680" cy="1200329"/>
          </a:xfrm>
          <a:prstGeom prst="rect">
            <a:avLst/>
          </a:prstGeom>
          <a:noFill/>
        </p:spPr>
        <p:txBody>
          <a:bodyPr wrap="square">
            <a:spAutoFit/>
          </a:bodyPr>
          <a:lstStyle/>
          <a:p>
            <a:pPr marL="0" indent="0">
              <a:buNone/>
            </a:pPr>
            <a:r>
              <a:rPr lang="en-US" sz="2400" dirty="0"/>
              <a:t>We wanted to observe large-scale, international, and historical trends in privacy law. Plenty of privacy law exists(!).</a:t>
            </a:r>
          </a:p>
        </p:txBody>
      </p:sp>
    </p:spTree>
    <p:extLst>
      <p:ext uri="{BB962C8B-B14F-4D97-AF65-F5344CB8AC3E}">
        <p14:creationId xmlns:p14="http://schemas.microsoft.com/office/powerpoint/2010/main" val="2259636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a:extLst>
              <a:ext uri="{FF2B5EF4-FFF2-40B4-BE49-F238E27FC236}">
                <a16:creationId xmlns:a16="http://schemas.microsoft.com/office/drawing/2014/main" id="{C5CA857D-072A-BE42-91D4-3CB205FE7004}"/>
              </a:ext>
            </a:extLst>
          </p:cNvPr>
          <p:cNvSpPr/>
          <p:nvPr/>
        </p:nvSpPr>
        <p:spPr>
          <a:xfrm>
            <a:off x="4789076" y="1538946"/>
            <a:ext cx="3606168" cy="3228811"/>
          </a:xfrm>
          <a:prstGeom prst="roundRect">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0260A5C-5E22-EDE7-FEA9-EEB560FF3A3A}"/>
              </a:ext>
            </a:extLst>
          </p:cNvPr>
          <p:cNvSpPr/>
          <p:nvPr/>
        </p:nvSpPr>
        <p:spPr>
          <a:xfrm>
            <a:off x="396772" y="1543273"/>
            <a:ext cx="4057414" cy="3228811"/>
          </a:xfrm>
          <a:prstGeom prst="roundRect">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E5EB2-52C2-0CB9-64F6-15E7FA0F0991}"/>
              </a:ext>
            </a:extLst>
          </p:cNvPr>
          <p:cNvSpPr>
            <a:spLocks noGrp="1"/>
          </p:cNvSpPr>
          <p:nvPr>
            <p:ph type="title"/>
          </p:nvPr>
        </p:nvSpPr>
        <p:spPr/>
        <p:txBody>
          <a:bodyPr/>
          <a:lstStyle/>
          <a:p>
            <a:r>
              <a:rPr lang="en-US" dirty="0"/>
              <a:t>Affiliation History</a:t>
            </a:r>
          </a:p>
        </p:txBody>
      </p:sp>
      <p:sp>
        <p:nvSpPr>
          <p:cNvPr id="4" name="Slide Number Placeholder 3">
            <a:extLst>
              <a:ext uri="{FF2B5EF4-FFF2-40B4-BE49-F238E27FC236}">
                <a16:creationId xmlns:a16="http://schemas.microsoft.com/office/drawing/2014/main" id="{8F3FEF9C-AA50-73D7-A637-6A7055A7AB06}"/>
              </a:ext>
            </a:extLst>
          </p:cNvPr>
          <p:cNvSpPr>
            <a:spLocks noGrp="1"/>
          </p:cNvSpPr>
          <p:nvPr>
            <p:ph type="sldNum" sz="quarter" idx="12"/>
          </p:nvPr>
        </p:nvSpPr>
        <p:spPr/>
        <p:txBody>
          <a:bodyPr/>
          <a:lstStyle/>
          <a:p>
            <a:fld id="{D57F1E4F-1CFF-5643-939E-02111984F565}" type="slidenum">
              <a:rPr lang="en-US" smtClean="0"/>
              <a:t>2</a:t>
            </a:fld>
            <a:endParaRPr lang="en-US" dirty="0"/>
          </a:p>
        </p:txBody>
      </p:sp>
      <p:pic>
        <p:nvPicPr>
          <p:cNvPr id="6" name="Picture 5">
            <a:extLst>
              <a:ext uri="{FF2B5EF4-FFF2-40B4-BE49-F238E27FC236}">
                <a16:creationId xmlns:a16="http://schemas.microsoft.com/office/drawing/2014/main" id="{84DCE5D8-FACF-A1BE-141C-47B3FAC79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522" y="3245162"/>
            <a:ext cx="781701" cy="1086402"/>
          </a:xfrm>
          <a:prstGeom prst="rect">
            <a:avLst/>
          </a:prstGeom>
        </p:spPr>
      </p:pic>
      <p:pic>
        <p:nvPicPr>
          <p:cNvPr id="7" name="Picture 2" descr="C:\Users\shomir\Desktop\Briefcase\static\umd_seal.png">
            <a:extLst>
              <a:ext uri="{FF2B5EF4-FFF2-40B4-BE49-F238E27FC236}">
                <a16:creationId xmlns:a16="http://schemas.microsoft.com/office/drawing/2014/main" id="{AE010D9C-9A4F-F0CC-71B3-33128BD50A0A}"/>
              </a:ext>
            </a:extLst>
          </p:cNvPr>
          <p:cNvPicPr>
            <a:picLocks noChangeAspect="1" noChangeArrowheads="1"/>
          </p:cNvPicPr>
          <p:nvPr/>
        </p:nvPicPr>
        <p:blipFill>
          <a:blip r:embed="rId4" cstate="print"/>
          <a:srcRect/>
          <a:stretch>
            <a:fillRect/>
          </a:stretch>
        </p:blipFill>
        <p:spPr bwMode="auto">
          <a:xfrm>
            <a:off x="1814393" y="2089182"/>
            <a:ext cx="1014180" cy="1014180"/>
          </a:xfrm>
          <a:prstGeom prst="rect">
            <a:avLst/>
          </a:prstGeom>
          <a:noFill/>
        </p:spPr>
      </p:pic>
      <p:pic>
        <p:nvPicPr>
          <p:cNvPr id="8" name="Picture 3" descr="C:\Users\shomir\Desktop\Briefcase\static\cmu_seal.png">
            <a:extLst>
              <a:ext uri="{FF2B5EF4-FFF2-40B4-BE49-F238E27FC236}">
                <a16:creationId xmlns:a16="http://schemas.microsoft.com/office/drawing/2014/main" id="{39EEABC0-1D17-2FCE-03C3-1ACF633A1ABA}"/>
              </a:ext>
            </a:extLst>
          </p:cNvPr>
          <p:cNvPicPr>
            <a:picLocks noChangeAspect="1" noChangeArrowheads="1"/>
          </p:cNvPicPr>
          <p:nvPr/>
        </p:nvPicPr>
        <p:blipFill>
          <a:blip r:embed="rId5" cstate="print"/>
          <a:srcRect/>
          <a:stretch>
            <a:fillRect/>
          </a:stretch>
        </p:blipFill>
        <p:spPr bwMode="auto">
          <a:xfrm>
            <a:off x="3047233" y="2089182"/>
            <a:ext cx="1068497" cy="1068497"/>
          </a:xfrm>
          <a:prstGeom prst="rect">
            <a:avLst/>
          </a:prstGeom>
          <a:noFill/>
        </p:spPr>
      </p:pic>
      <p:pic>
        <p:nvPicPr>
          <p:cNvPr id="9" name="Picture 8">
            <a:extLst>
              <a:ext uri="{FF2B5EF4-FFF2-40B4-BE49-F238E27FC236}">
                <a16:creationId xmlns:a16="http://schemas.microsoft.com/office/drawing/2014/main" id="{58A03B4D-0C2E-8362-94E9-52C2020E288B}"/>
              </a:ext>
            </a:extLst>
          </p:cNvPr>
          <p:cNvPicPr>
            <a:picLocks noChangeAspect="1"/>
          </p:cNvPicPr>
          <p:nvPr/>
        </p:nvPicPr>
        <p:blipFill>
          <a:blip r:embed="rId6"/>
          <a:stretch>
            <a:fillRect/>
          </a:stretch>
        </p:blipFill>
        <p:spPr>
          <a:xfrm>
            <a:off x="2450858" y="3262025"/>
            <a:ext cx="1022119" cy="1022119"/>
          </a:xfrm>
          <a:prstGeom prst="rect">
            <a:avLst/>
          </a:prstGeom>
        </p:spPr>
      </p:pic>
      <p:pic>
        <p:nvPicPr>
          <p:cNvPr id="10" name="Picture 9">
            <a:extLst>
              <a:ext uri="{FF2B5EF4-FFF2-40B4-BE49-F238E27FC236}">
                <a16:creationId xmlns:a16="http://schemas.microsoft.com/office/drawing/2014/main" id="{789D74DA-1C63-AAF6-0038-03F9B73C0CE7}"/>
              </a:ext>
            </a:extLst>
          </p:cNvPr>
          <p:cNvPicPr>
            <a:picLocks noChangeAspect="1"/>
          </p:cNvPicPr>
          <p:nvPr/>
        </p:nvPicPr>
        <p:blipFill>
          <a:blip r:embed="rId7"/>
          <a:stretch>
            <a:fillRect/>
          </a:stretch>
        </p:blipFill>
        <p:spPr>
          <a:xfrm>
            <a:off x="378757" y="1866550"/>
            <a:ext cx="1466499" cy="1466499"/>
          </a:xfrm>
          <a:prstGeom prst="rect">
            <a:avLst/>
          </a:prstGeom>
        </p:spPr>
      </p:pic>
      <p:pic>
        <p:nvPicPr>
          <p:cNvPr id="11" name="Picture 10">
            <a:extLst>
              <a:ext uri="{FF2B5EF4-FFF2-40B4-BE49-F238E27FC236}">
                <a16:creationId xmlns:a16="http://schemas.microsoft.com/office/drawing/2014/main" id="{9C6B94D5-A4B1-4EE1-C11F-36CA252EDCD0}"/>
              </a:ext>
            </a:extLst>
          </p:cNvPr>
          <p:cNvPicPr>
            <a:picLocks noChangeAspect="1"/>
          </p:cNvPicPr>
          <p:nvPr/>
        </p:nvPicPr>
        <p:blipFill rotWithShape="1">
          <a:blip r:embed="rId8"/>
          <a:srcRect l="7446" t="12999" r="12169" b="14316"/>
          <a:stretch/>
        </p:blipFill>
        <p:spPr>
          <a:xfrm>
            <a:off x="5207257" y="3385886"/>
            <a:ext cx="1274283" cy="712771"/>
          </a:xfrm>
          <a:prstGeom prst="rect">
            <a:avLst/>
          </a:prstGeom>
        </p:spPr>
      </p:pic>
      <p:pic>
        <p:nvPicPr>
          <p:cNvPr id="12" name="Picture 4">
            <a:extLst>
              <a:ext uri="{FF2B5EF4-FFF2-40B4-BE49-F238E27FC236}">
                <a16:creationId xmlns:a16="http://schemas.microsoft.com/office/drawing/2014/main" id="{105C30DA-8D0F-8D56-1FB9-5A403E077584}"/>
              </a:ext>
            </a:extLst>
          </p:cNvPr>
          <p:cNvPicPr>
            <a:picLocks noChangeAspect="1" noChangeArrowheads="1"/>
          </p:cNvPicPr>
          <p:nvPr/>
        </p:nvPicPr>
        <p:blipFill>
          <a:blip r:embed="rId9"/>
          <a:srcRect/>
          <a:stretch>
            <a:fillRect/>
          </a:stretch>
        </p:blipFill>
        <p:spPr bwMode="auto">
          <a:xfrm>
            <a:off x="6674446" y="3284218"/>
            <a:ext cx="1074333" cy="1074333"/>
          </a:xfrm>
          <a:prstGeom prst="rect">
            <a:avLst/>
          </a:prstGeom>
          <a:noFill/>
          <a:ln w="9525">
            <a:noFill/>
            <a:miter lim="800000"/>
            <a:headEnd/>
            <a:tailEnd/>
          </a:ln>
          <a:effectLst/>
        </p:spPr>
      </p:pic>
      <p:pic>
        <p:nvPicPr>
          <p:cNvPr id="13" name="Picture 12">
            <a:extLst>
              <a:ext uri="{FF2B5EF4-FFF2-40B4-BE49-F238E27FC236}">
                <a16:creationId xmlns:a16="http://schemas.microsoft.com/office/drawing/2014/main" id="{D6F428DC-7C01-3233-3077-52E8A327B4FA}"/>
              </a:ext>
            </a:extLst>
          </p:cNvPr>
          <p:cNvPicPr>
            <a:picLocks noChangeAspect="1"/>
          </p:cNvPicPr>
          <p:nvPr/>
        </p:nvPicPr>
        <p:blipFill>
          <a:blip r:embed="rId10"/>
          <a:stretch>
            <a:fillRect/>
          </a:stretch>
        </p:blipFill>
        <p:spPr>
          <a:xfrm>
            <a:off x="5324502" y="2015040"/>
            <a:ext cx="1114671" cy="1164147"/>
          </a:xfrm>
          <a:prstGeom prst="rect">
            <a:avLst/>
          </a:prstGeom>
        </p:spPr>
      </p:pic>
      <p:pic>
        <p:nvPicPr>
          <p:cNvPr id="14" name="Picture 13">
            <a:extLst>
              <a:ext uri="{FF2B5EF4-FFF2-40B4-BE49-F238E27FC236}">
                <a16:creationId xmlns:a16="http://schemas.microsoft.com/office/drawing/2014/main" id="{FCE7A40F-D193-0032-6FFA-8BFB958D56A7}"/>
              </a:ext>
            </a:extLst>
          </p:cNvPr>
          <p:cNvPicPr>
            <a:picLocks noChangeAspect="1"/>
          </p:cNvPicPr>
          <p:nvPr/>
        </p:nvPicPr>
        <p:blipFill>
          <a:blip r:embed="rId11"/>
          <a:stretch>
            <a:fillRect/>
          </a:stretch>
        </p:blipFill>
        <p:spPr>
          <a:xfrm>
            <a:off x="6675967" y="2128484"/>
            <a:ext cx="1118043" cy="1071458"/>
          </a:xfrm>
          <a:prstGeom prst="rect">
            <a:avLst/>
          </a:prstGeom>
        </p:spPr>
      </p:pic>
      <p:sp>
        <p:nvSpPr>
          <p:cNvPr id="15" name="Content Placeholder 2">
            <a:extLst>
              <a:ext uri="{FF2B5EF4-FFF2-40B4-BE49-F238E27FC236}">
                <a16:creationId xmlns:a16="http://schemas.microsoft.com/office/drawing/2014/main" id="{824EAC0E-5D89-B292-7F5C-8D2CF8098F71}"/>
              </a:ext>
            </a:extLst>
          </p:cNvPr>
          <p:cNvSpPr txBox="1">
            <a:spLocks/>
          </p:cNvSpPr>
          <p:nvPr/>
        </p:nvSpPr>
        <p:spPr>
          <a:xfrm>
            <a:off x="641634" y="1651644"/>
            <a:ext cx="3474096" cy="509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b="1" dirty="0"/>
              <a:t>Primary Affiliations</a:t>
            </a:r>
            <a:endParaRPr lang="en-US" dirty="0"/>
          </a:p>
        </p:txBody>
      </p:sp>
      <p:sp>
        <p:nvSpPr>
          <p:cNvPr id="16" name="Content Placeholder 2">
            <a:extLst>
              <a:ext uri="{FF2B5EF4-FFF2-40B4-BE49-F238E27FC236}">
                <a16:creationId xmlns:a16="http://schemas.microsoft.com/office/drawing/2014/main" id="{9BD5503E-3E1B-25C3-ED18-50356B454431}"/>
              </a:ext>
            </a:extLst>
          </p:cNvPr>
          <p:cNvSpPr txBox="1">
            <a:spLocks/>
          </p:cNvSpPr>
          <p:nvPr/>
        </p:nvSpPr>
        <p:spPr>
          <a:xfrm>
            <a:off x="4744279" y="1661735"/>
            <a:ext cx="3863376" cy="6379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b="1" dirty="0"/>
              <a:t>Secondary Affiliations</a:t>
            </a:r>
            <a:endParaRPr lang="en-US" dirty="0"/>
          </a:p>
        </p:txBody>
      </p:sp>
      <p:sp>
        <p:nvSpPr>
          <p:cNvPr id="17" name="TextBox 16">
            <a:extLst>
              <a:ext uri="{FF2B5EF4-FFF2-40B4-BE49-F238E27FC236}">
                <a16:creationId xmlns:a16="http://schemas.microsoft.com/office/drawing/2014/main" id="{62D88FF3-6B20-35CE-AF57-79B0AF20603D}"/>
              </a:ext>
            </a:extLst>
          </p:cNvPr>
          <p:cNvSpPr txBox="1"/>
          <p:nvPr/>
        </p:nvSpPr>
        <p:spPr>
          <a:xfrm>
            <a:off x="2857388" y="4929718"/>
            <a:ext cx="3863376" cy="1754326"/>
          </a:xfrm>
          <a:prstGeom prst="rect">
            <a:avLst/>
          </a:prstGeom>
          <a:noFill/>
        </p:spPr>
        <p:txBody>
          <a:bodyPr wrap="square" rtlCol="0">
            <a:spAutoFit/>
          </a:bodyPr>
          <a:lstStyle/>
          <a:p>
            <a:r>
              <a:rPr lang="en-US" baseline="30000" dirty="0"/>
              <a:t>1 </a:t>
            </a:r>
            <a:r>
              <a:rPr lang="en-US" dirty="0"/>
              <a:t>Student and researcher</a:t>
            </a:r>
          </a:p>
          <a:p>
            <a:r>
              <a:rPr lang="en-US" baseline="30000" dirty="0"/>
              <a:t>2 </a:t>
            </a:r>
            <a:r>
              <a:rPr lang="en-US" dirty="0"/>
              <a:t>Postdoc and lecturer</a:t>
            </a:r>
          </a:p>
          <a:p>
            <a:r>
              <a:rPr lang="en-US" baseline="30000" dirty="0"/>
              <a:t>3 </a:t>
            </a:r>
            <a:r>
              <a:rPr lang="en-US" dirty="0"/>
              <a:t>Tenure-line faculty</a:t>
            </a:r>
          </a:p>
          <a:p>
            <a:r>
              <a:rPr lang="en-US" baseline="30000" dirty="0"/>
              <a:t>4 </a:t>
            </a:r>
            <a:r>
              <a:rPr lang="en-US" dirty="0"/>
              <a:t>Part-time student</a:t>
            </a:r>
          </a:p>
          <a:p>
            <a:r>
              <a:rPr lang="en-US" baseline="30000" dirty="0"/>
              <a:t>5 </a:t>
            </a:r>
            <a:r>
              <a:rPr lang="en-US" dirty="0"/>
              <a:t>Visiting scholar</a:t>
            </a:r>
          </a:p>
          <a:p>
            <a:r>
              <a:rPr lang="en-US" baseline="30000" dirty="0"/>
              <a:t>6 </a:t>
            </a:r>
            <a:r>
              <a:rPr lang="en-US" dirty="0"/>
              <a:t>Visiting postdoctoral fellow</a:t>
            </a:r>
          </a:p>
        </p:txBody>
      </p:sp>
      <p:sp>
        <p:nvSpPr>
          <p:cNvPr id="18" name="TextBox 17">
            <a:extLst>
              <a:ext uri="{FF2B5EF4-FFF2-40B4-BE49-F238E27FC236}">
                <a16:creationId xmlns:a16="http://schemas.microsoft.com/office/drawing/2014/main" id="{8CC882C5-2CA8-4884-3779-FEC5D280FA52}"/>
              </a:ext>
            </a:extLst>
          </p:cNvPr>
          <p:cNvSpPr txBox="1"/>
          <p:nvPr/>
        </p:nvSpPr>
        <p:spPr>
          <a:xfrm>
            <a:off x="1474283" y="2089182"/>
            <a:ext cx="274434" cy="276999"/>
          </a:xfrm>
          <a:prstGeom prst="rect">
            <a:avLst/>
          </a:prstGeom>
          <a:noFill/>
        </p:spPr>
        <p:txBody>
          <a:bodyPr wrap="none" rtlCol="0">
            <a:spAutoFit/>
          </a:bodyPr>
          <a:lstStyle/>
          <a:p>
            <a:r>
              <a:rPr lang="en-US" sz="1200" dirty="0"/>
              <a:t>1</a:t>
            </a:r>
          </a:p>
        </p:txBody>
      </p:sp>
      <p:sp>
        <p:nvSpPr>
          <p:cNvPr id="19" name="TextBox 18">
            <a:extLst>
              <a:ext uri="{FF2B5EF4-FFF2-40B4-BE49-F238E27FC236}">
                <a16:creationId xmlns:a16="http://schemas.microsoft.com/office/drawing/2014/main" id="{0C47E696-0192-CEA2-CBC2-8B1D20CC2389}"/>
              </a:ext>
            </a:extLst>
          </p:cNvPr>
          <p:cNvSpPr txBox="1"/>
          <p:nvPr/>
        </p:nvSpPr>
        <p:spPr>
          <a:xfrm>
            <a:off x="3986177" y="2089181"/>
            <a:ext cx="274434" cy="276999"/>
          </a:xfrm>
          <a:prstGeom prst="rect">
            <a:avLst/>
          </a:prstGeom>
          <a:noFill/>
        </p:spPr>
        <p:txBody>
          <a:bodyPr wrap="none" rtlCol="0">
            <a:spAutoFit/>
          </a:bodyPr>
          <a:lstStyle/>
          <a:p>
            <a:r>
              <a:rPr lang="en-US" sz="1200" dirty="0"/>
              <a:t>2</a:t>
            </a:r>
          </a:p>
        </p:txBody>
      </p:sp>
      <p:sp>
        <p:nvSpPr>
          <p:cNvPr id="20" name="TextBox 19">
            <a:extLst>
              <a:ext uri="{FF2B5EF4-FFF2-40B4-BE49-F238E27FC236}">
                <a16:creationId xmlns:a16="http://schemas.microsoft.com/office/drawing/2014/main" id="{659DC919-0B2B-ABBE-8288-884B93DA10E9}"/>
              </a:ext>
            </a:extLst>
          </p:cNvPr>
          <p:cNvSpPr txBox="1"/>
          <p:nvPr/>
        </p:nvSpPr>
        <p:spPr>
          <a:xfrm>
            <a:off x="2691356" y="2090108"/>
            <a:ext cx="274434" cy="276999"/>
          </a:xfrm>
          <a:prstGeom prst="rect">
            <a:avLst/>
          </a:prstGeom>
          <a:noFill/>
        </p:spPr>
        <p:txBody>
          <a:bodyPr wrap="none" rtlCol="0">
            <a:spAutoFit/>
          </a:bodyPr>
          <a:lstStyle/>
          <a:p>
            <a:r>
              <a:rPr lang="en-US" sz="1200" dirty="0"/>
              <a:t>1</a:t>
            </a:r>
          </a:p>
        </p:txBody>
      </p:sp>
      <p:sp>
        <p:nvSpPr>
          <p:cNvPr id="21" name="TextBox 20">
            <a:extLst>
              <a:ext uri="{FF2B5EF4-FFF2-40B4-BE49-F238E27FC236}">
                <a16:creationId xmlns:a16="http://schemas.microsoft.com/office/drawing/2014/main" id="{D9CCE088-1D9E-C9BE-D03B-9787724B8149}"/>
              </a:ext>
            </a:extLst>
          </p:cNvPr>
          <p:cNvSpPr txBox="1"/>
          <p:nvPr/>
        </p:nvSpPr>
        <p:spPr>
          <a:xfrm>
            <a:off x="2034593" y="3284218"/>
            <a:ext cx="274434" cy="276999"/>
          </a:xfrm>
          <a:prstGeom prst="rect">
            <a:avLst/>
          </a:prstGeom>
          <a:noFill/>
        </p:spPr>
        <p:txBody>
          <a:bodyPr wrap="none" rtlCol="0">
            <a:spAutoFit/>
          </a:bodyPr>
          <a:lstStyle/>
          <a:p>
            <a:r>
              <a:rPr lang="en-US" sz="1200" dirty="0"/>
              <a:t>3</a:t>
            </a:r>
          </a:p>
        </p:txBody>
      </p:sp>
      <p:sp>
        <p:nvSpPr>
          <p:cNvPr id="22" name="TextBox 21">
            <a:extLst>
              <a:ext uri="{FF2B5EF4-FFF2-40B4-BE49-F238E27FC236}">
                <a16:creationId xmlns:a16="http://schemas.microsoft.com/office/drawing/2014/main" id="{427BDC8F-BEFB-D88B-E313-518A472776C0}"/>
              </a:ext>
            </a:extLst>
          </p:cNvPr>
          <p:cNvSpPr txBox="1"/>
          <p:nvPr/>
        </p:nvSpPr>
        <p:spPr>
          <a:xfrm>
            <a:off x="3357038" y="3288301"/>
            <a:ext cx="274434" cy="276999"/>
          </a:xfrm>
          <a:prstGeom prst="rect">
            <a:avLst/>
          </a:prstGeom>
          <a:noFill/>
        </p:spPr>
        <p:txBody>
          <a:bodyPr wrap="none" rtlCol="0">
            <a:spAutoFit/>
          </a:bodyPr>
          <a:lstStyle/>
          <a:p>
            <a:r>
              <a:rPr lang="en-US" sz="1200" dirty="0"/>
              <a:t>3</a:t>
            </a:r>
          </a:p>
        </p:txBody>
      </p:sp>
      <p:sp>
        <p:nvSpPr>
          <p:cNvPr id="23" name="TextBox 22">
            <a:extLst>
              <a:ext uri="{FF2B5EF4-FFF2-40B4-BE49-F238E27FC236}">
                <a16:creationId xmlns:a16="http://schemas.microsoft.com/office/drawing/2014/main" id="{6AD504A2-5C15-6976-9A07-6784BA581F3E}"/>
              </a:ext>
            </a:extLst>
          </p:cNvPr>
          <p:cNvSpPr txBox="1"/>
          <p:nvPr/>
        </p:nvSpPr>
        <p:spPr>
          <a:xfrm>
            <a:off x="6224476" y="2081119"/>
            <a:ext cx="274434" cy="276999"/>
          </a:xfrm>
          <a:prstGeom prst="rect">
            <a:avLst/>
          </a:prstGeom>
          <a:noFill/>
        </p:spPr>
        <p:txBody>
          <a:bodyPr wrap="none" rtlCol="0">
            <a:spAutoFit/>
          </a:bodyPr>
          <a:lstStyle/>
          <a:p>
            <a:r>
              <a:rPr lang="en-US" sz="1200" dirty="0"/>
              <a:t>4</a:t>
            </a:r>
          </a:p>
        </p:txBody>
      </p:sp>
      <p:sp>
        <p:nvSpPr>
          <p:cNvPr id="24" name="TextBox 23">
            <a:extLst>
              <a:ext uri="{FF2B5EF4-FFF2-40B4-BE49-F238E27FC236}">
                <a16:creationId xmlns:a16="http://schemas.microsoft.com/office/drawing/2014/main" id="{12D5D469-B68E-776D-E8BD-9C720410C412}"/>
              </a:ext>
            </a:extLst>
          </p:cNvPr>
          <p:cNvSpPr txBox="1"/>
          <p:nvPr/>
        </p:nvSpPr>
        <p:spPr>
          <a:xfrm>
            <a:off x="7484678" y="2064797"/>
            <a:ext cx="274434" cy="276999"/>
          </a:xfrm>
          <a:prstGeom prst="rect">
            <a:avLst/>
          </a:prstGeom>
          <a:noFill/>
        </p:spPr>
        <p:txBody>
          <a:bodyPr wrap="none" rtlCol="0">
            <a:spAutoFit/>
          </a:bodyPr>
          <a:lstStyle/>
          <a:p>
            <a:r>
              <a:rPr lang="en-US" sz="1200" dirty="0"/>
              <a:t>5</a:t>
            </a:r>
          </a:p>
        </p:txBody>
      </p:sp>
      <p:sp>
        <p:nvSpPr>
          <p:cNvPr id="25" name="TextBox 24">
            <a:extLst>
              <a:ext uri="{FF2B5EF4-FFF2-40B4-BE49-F238E27FC236}">
                <a16:creationId xmlns:a16="http://schemas.microsoft.com/office/drawing/2014/main" id="{08CEE3B2-E6E4-F314-450B-DEB56E0542EE}"/>
              </a:ext>
            </a:extLst>
          </p:cNvPr>
          <p:cNvSpPr txBox="1"/>
          <p:nvPr/>
        </p:nvSpPr>
        <p:spPr>
          <a:xfrm>
            <a:off x="6439173" y="3336821"/>
            <a:ext cx="274434" cy="276999"/>
          </a:xfrm>
          <a:prstGeom prst="rect">
            <a:avLst/>
          </a:prstGeom>
          <a:noFill/>
        </p:spPr>
        <p:txBody>
          <a:bodyPr wrap="none" rtlCol="0">
            <a:spAutoFit/>
          </a:bodyPr>
          <a:lstStyle/>
          <a:p>
            <a:r>
              <a:rPr lang="en-US" sz="1200" dirty="0"/>
              <a:t>5</a:t>
            </a:r>
          </a:p>
        </p:txBody>
      </p:sp>
      <p:sp>
        <p:nvSpPr>
          <p:cNvPr id="26" name="TextBox 25">
            <a:extLst>
              <a:ext uri="{FF2B5EF4-FFF2-40B4-BE49-F238E27FC236}">
                <a16:creationId xmlns:a16="http://schemas.microsoft.com/office/drawing/2014/main" id="{60D55915-CC70-CE2D-F0B5-2EA47F7B1E8B}"/>
              </a:ext>
            </a:extLst>
          </p:cNvPr>
          <p:cNvSpPr txBox="1"/>
          <p:nvPr/>
        </p:nvSpPr>
        <p:spPr>
          <a:xfrm>
            <a:off x="7667251" y="3346135"/>
            <a:ext cx="274434" cy="276999"/>
          </a:xfrm>
          <a:prstGeom prst="rect">
            <a:avLst/>
          </a:prstGeom>
          <a:noFill/>
        </p:spPr>
        <p:txBody>
          <a:bodyPr wrap="none" rtlCol="0">
            <a:spAutoFit/>
          </a:bodyPr>
          <a:lstStyle/>
          <a:p>
            <a:r>
              <a:rPr lang="en-US" sz="1200" dirty="0"/>
              <a:t>6</a:t>
            </a:r>
          </a:p>
        </p:txBody>
      </p:sp>
      <p:sp>
        <p:nvSpPr>
          <p:cNvPr id="27" name="Rounded Rectangle 26">
            <a:extLst>
              <a:ext uri="{FF2B5EF4-FFF2-40B4-BE49-F238E27FC236}">
                <a16:creationId xmlns:a16="http://schemas.microsoft.com/office/drawing/2014/main" id="{3B4F5246-F4CE-BCCE-77FE-5EDF62810E80}"/>
              </a:ext>
            </a:extLst>
          </p:cNvPr>
          <p:cNvSpPr/>
          <p:nvPr/>
        </p:nvSpPr>
        <p:spPr>
          <a:xfrm>
            <a:off x="2340014" y="3199942"/>
            <a:ext cx="1291458" cy="1411914"/>
          </a:xfrm>
          <a:prstGeom prst="roundRect">
            <a:avLst/>
          </a:prstGeom>
          <a:noFill/>
          <a:ln>
            <a:solidFill>
              <a:srgbClr val="00275D"/>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bIns="9144" rtlCol="0" anchor="b" anchorCtr="0"/>
          <a:lstStyle/>
          <a:p>
            <a:pPr algn="ctr"/>
            <a:r>
              <a:rPr lang="en-US" sz="1200" dirty="0">
                <a:solidFill>
                  <a:schemeClr val="tx1"/>
                </a:solidFill>
              </a:rPr>
              <a:t>Current</a:t>
            </a:r>
          </a:p>
        </p:txBody>
      </p:sp>
    </p:spTree>
    <p:extLst>
      <p:ext uri="{BB962C8B-B14F-4D97-AF65-F5344CB8AC3E}">
        <p14:creationId xmlns:p14="http://schemas.microsoft.com/office/powerpoint/2010/main" val="408022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par>
                          <p:cTn id="59" fill="hold">
                            <p:stCondLst>
                              <p:cond delay="6500"/>
                            </p:stCondLst>
                            <p:childTnLst>
                              <p:par>
                                <p:cTn id="60" presetID="10" presetClass="entr" presetSubtype="0"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par>
                          <p:cTn id="67" fill="hold">
                            <p:stCondLst>
                              <p:cond delay="7500"/>
                            </p:stCondLst>
                            <p:childTnLst>
                              <p:par>
                                <p:cTn id="68" presetID="10" presetClass="entr" presetSubtype="0"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D952-F922-F80C-B805-E6B6B1FBC519}"/>
              </a:ext>
            </a:extLst>
          </p:cNvPr>
          <p:cNvSpPr>
            <a:spLocks noGrp="1"/>
          </p:cNvSpPr>
          <p:nvPr>
            <p:ph type="title"/>
          </p:nvPr>
        </p:nvSpPr>
        <p:spPr/>
        <p:txBody>
          <a:bodyPr/>
          <a:lstStyle/>
          <a:p>
            <a:r>
              <a:rPr lang="en-US" dirty="0"/>
              <a:t>Privacy Law Corpus</a:t>
            </a:r>
          </a:p>
        </p:txBody>
      </p:sp>
      <p:pic>
        <p:nvPicPr>
          <p:cNvPr id="6" name="Content Placeholder 5" descr="Chart, line chart&#10;&#10;Description automatically generated">
            <a:extLst>
              <a:ext uri="{FF2B5EF4-FFF2-40B4-BE49-F238E27FC236}">
                <a16:creationId xmlns:a16="http://schemas.microsoft.com/office/drawing/2014/main" id="{FED2F612-53E9-BD72-EBC3-8ACF24073E0A}"/>
              </a:ext>
            </a:extLst>
          </p:cNvPr>
          <p:cNvPicPr>
            <a:picLocks noGrp="1" noChangeAspect="1"/>
          </p:cNvPicPr>
          <p:nvPr>
            <p:ph idx="1"/>
          </p:nvPr>
        </p:nvPicPr>
        <p:blipFill>
          <a:blip r:embed="rId2"/>
          <a:stretch>
            <a:fillRect/>
          </a:stretch>
        </p:blipFill>
        <p:spPr>
          <a:xfrm>
            <a:off x="258369" y="1570724"/>
            <a:ext cx="6068353" cy="4195762"/>
          </a:xfrm>
        </p:spPr>
      </p:pic>
      <p:sp>
        <p:nvSpPr>
          <p:cNvPr id="4" name="Slide Number Placeholder 3">
            <a:extLst>
              <a:ext uri="{FF2B5EF4-FFF2-40B4-BE49-F238E27FC236}">
                <a16:creationId xmlns:a16="http://schemas.microsoft.com/office/drawing/2014/main" id="{8732CD6B-56F2-0E9B-09B4-AE7A6BA05B4E}"/>
              </a:ext>
            </a:extLst>
          </p:cNvPr>
          <p:cNvSpPr>
            <a:spLocks noGrp="1"/>
          </p:cNvSpPr>
          <p:nvPr>
            <p:ph type="sldNum" sz="quarter" idx="12"/>
          </p:nvPr>
        </p:nvSpPr>
        <p:spPr/>
        <p:txBody>
          <a:bodyPr/>
          <a:lstStyle/>
          <a:p>
            <a:fld id="{D57F1E4F-1CFF-5643-939E-02111984F565}" type="slidenum">
              <a:rPr lang="en-US" smtClean="0"/>
              <a:t>20</a:t>
            </a:fld>
            <a:endParaRPr lang="en-US" dirty="0"/>
          </a:p>
        </p:txBody>
      </p:sp>
      <p:sp>
        <p:nvSpPr>
          <p:cNvPr id="7" name="TextBox 6">
            <a:extLst>
              <a:ext uri="{FF2B5EF4-FFF2-40B4-BE49-F238E27FC236}">
                <a16:creationId xmlns:a16="http://schemas.microsoft.com/office/drawing/2014/main" id="{7439ADF6-AFD5-46DE-013C-BA4D4F75C0B3}"/>
              </a:ext>
            </a:extLst>
          </p:cNvPr>
          <p:cNvSpPr txBox="1"/>
          <p:nvPr/>
        </p:nvSpPr>
        <p:spPr>
          <a:xfrm>
            <a:off x="1025433" y="6405282"/>
            <a:ext cx="6513921" cy="338554"/>
          </a:xfrm>
          <a:prstGeom prst="rect">
            <a:avLst/>
          </a:prstGeom>
          <a:noFill/>
        </p:spPr>
        <p:txBody>
          <a:bodyPr wrap="square">
            <a:spAutoFit/>
          </a:bodyPr>
          <a:lstStyle/>
          <a:p>
            <a:r>
              <a:rPr lang="en-US" sz="800" dirty="0"/>
              <a:t>Creation and Analysis of an International Corpus of Privacy Laws. </a:t>
            </a:r>
            <a:r>
              <a:rPr lang="en-US" sz="800" dirty="0" err="1"/>
              <a:t>Sonu</a:t>
            </a:r>
            <a:r>
              <a:rPr lang="en-US" sz="800" dirty="0"/>
              <a:t> Gupta, Ellen </a:t>
            </a:r>
            <a:r>
              <a:rPr lang="en-US" sz="800" dirty="0" err="1"/>
              <a:t>Poplavska</a:t>
            </a:r>
            <a:r>
              <a:rPr lang="en-US" sz="800" dirty="0"/>
              <a:t>, Nora O'Toole, Siddhant Arora, Thomas Norton, Norman </a:t>
            </a:r>
            <a:r>
              <a:rPr lang="en-US" sz="800" dirty="0" err="1"/>
              <a:t>Sadeh</a:t>
            </a:r>
            <a:r>
              <a:rPr lang="en-US" sz="800" dirty="0"/>
              <a:t>, and Shomir Wilson. arXiv:2206.14169, 2022.</a:t>
            </a:r>
          </a:p>
        </p:txBody>
      </p:sp>
      <p:sp>
        <p:nvSpPr>
          <p:cNvPr id="8" name="Content Placeholder 2">
            <a:extLst>
              <a:ext uri="{FF2B5EF4-FFF2-40B4-BE49-F238E27FC236}">
                <a16:creationId xmlns:a16="http://schemas.microsoft.com/office/drawing/2014/main" id="{61B49F06-5BE2-30BC-0F34-2C1A75D4F89F}"/>
              </a:ext>
            </a:extLst>
          </p:cNvPr>
          <p:cNvSpPr txBox="1">
            <a:spLocks/>
          </p:cNvSpPr>
          <p:nvPr/>
        </p:nvSpPr>
        <p:spPr>
          <a:xfrm>
            <a:off x="6486976" y="2453343"/>
            <a:ext cx="2558909" cy="1951314"/>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Collection range: 1872-2021</a:t>
            </a:r>
          </a:p>
          <a:p>
            <a:pPr marL="0" indent="0">
              <a:buFont typeface="Wingdings 3" charset="2"/>
              <a:buNone/>
            </a:pPr>
            <a:r>
              <a:rPr lang="en-US" dirty="0"/>
              <a:t>Dramatic increase in past 30 years</a:t>
            </a:r>
          </a:p>
        </p:txBody>
      </p:sp>
    </p:spTree>
    <p:extLst>
      <p:ext uri="{BB962C8B-B14F-4D97-AF65-F5344CB8AC3E}">
        <p14:creationId xmlns:p14="http://schemas.microsoft.com/office/powerpoint/2010/main" val="2462053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7ED-AE47-9DA2-929B-4939B04B96C4}"/>
              </a:ext>
            </a:extLst>
          </p:cNvPr>
          <p:cNvSpPr>
            <a:spLocks noGrp="1"/>
          </p:cNvSpPr>
          <p:nvPr>
            <p:ph type="title"/>
          </p:nvPr>
        </p:nvSpPr>
        <p:spPr>
          <a:xfrm>
            <a:off x="5664680" y="1380226"/>
            <a:ext cx="3479320" cy="3517682"/>
          </a:xfrm>
        </p:spPr>
        <p:txBody>
          <a:bodyPr vert="horz" lIns="68580" tIns="34290" rIns="68580" bIns="34290" rtlCol="0" anchor="b">
            <a:noAutofit/>
          </a:bodyPr>
          <a:lstStyle/>
          <a:p>
            <a:r>
              <a:rPr lang="en-US" sz="2400" dirty="0">
                <a:solidFill>
                  <a:srgbClr val="EBEBEB"/>
                </a:solidFill>
              </a:rPr>
              <a:t>1) NLP on Texts About Privacy</a:t>
            </a:r>
            <a:br>
              <a:rPr lang="en-US" sz="2400" dirty="0">
                <a:solidFill>
                  <a:srgbClr val="EBEBEB"/>
                </a:solidFill>
              </a:rPr>
            </a:br>
            <a:br>
              <a:rPr lang="en-US" sz="2400" dirty="0">
                <a:solidFill>
                  <a:srgbClr val="EBEBEB"/>
                </a:solidFill>
              </a:rPr>
            </a:br>
            <a:r>
              <a:rPr lang="en-US" sz="2400" b="1" dirty="0">
                <a:solidFill>
                  <a:srgbClr val="EBEBEB"/>
                </a:solidFill>
              </a:rPr>
              <a:t>2) Language Model Biases</a:t>
            </a:r>
            <a:br>
              <a:rPr lang="en-US" sz="2400" b="1" dirty="0">
                <a:solidFill>
                  <a:srgbClr val="EBEBEB"/>
                </a:solidFill>
              </a:rPr>
            </a:br>
            <a:br>
              <a:rPr lang="en-US" sz="2400" dirty="0">
                <a:solidFill>
                  <a:srgbClr val="EBEBEB"/>
                </a:solidFill>
              </a:rPr>
            </a:br>
            <a:r>
              <a:rPr lang="en-US" sz="2400" dirty="0">
                <a:solidFill>
                  <a:srgbClr val="EBEBEB"/>
                </a:solidFill>
              </a:rPr>
              <a:t>3) Research Vignettes</a:t>
            </a:r>
          </a:p>
        </p:txBody>
      </p:sp>
      <p:pic>
        <p:nvPicPr>
          <p:cNvPr id="11" name="Content Placeholder 10">
            <a:extLst>
              <a:ext uri="{FF2B5EF4-FFF2-40B4-BE49-F238E27FC236}">
                <a16:creationId xmlns:a16="http://schemas.microsoft.com/office/drawing/2014/main" id="{FA658B99-C832-8CC5-1BB8-D29FC0B00D7B}"/>
              </a:ext>
            </a:extLst>
          </p:cNvPr>
          <p:cNvPicPr>
            <a:picLocks noGrp="1" noChangeAspect="1"/>
          </p:cNvPicPr>
          <p:nvPr>
            <p:ph idx="1"/>
          </p:nvPr>
        </p:nvPicPr>
        <p:blipFill rotWithShape="1">
          <a:blip r:embed="rId2"/>
          <a:srcRect r="1" b="11624"/>
          <a:stretch/>
        </p:blipFill>
        <p:spPr>
          <a:xfrm>
            <a:off x="-172513" y="857253"/>
            <a:ext cx="5819940" cy="5143493"/>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13" name="Slide Number Placeholder 12">
            <a:extLst>
              <a:ext uri="{FF2B5EF4-FFF2-40B4-BE49-F238E27FC236}">
                <a16:creationId xmlns:a16="http://schemas.microsoft.com/office/drawing/2014/main" id="{EDC59AFF-2AF5-8F4A-290E-2324DFF05A35}"/>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198989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7477A-E159-1AF8-3FA3-998626099F6B}"/>
              </a:ext>
            </a:extLst>
          </p:cNvPr>
          <p:cNvSpPr>
            <a:spLocks noGrp="1"/>
          </p:cNvSpPr>
          <p:nvPr>
            <p:ph type="title"/>
          </p:nvPr>
        </p:nvSpPr>
        <p:spPr/>
        <p:txBody>
          <a:bodyPr/>
          <a:lstStyle/>
          <a:p>
            <a:r>
              <a:rPr lang="en-US" dirty="0"/>
              <a:t>LLMs and PLMs</a:t>
            </a:r>
          </a:p>
        </p:txBody>
      </p:sp>
      <p:sp>
        <p:nvSpPr>
          <p:cNvPr id="3" name="Content Placeholder 2">
            <a:extLst>
              <a:ext uri="{FF2B5EF4-FFF2-40B4-BE49-F238E27FC236}">
                <a16:creationId xmlns:a16="http://schemas.microsoft.com/office/drawing/2014/main" id="{790D59B9-3C73-0919-ED2A-1C4B1DBA4A40}"/>
              </a:ext>
            </a:extLst>
          </p:cNvPr>
          <p:cNvSpPr>
            <a:spLocks noGrp="1"/>
          </p:cNvSpPr>
          <p:nvPr>
            <p:ph idx="1"/>
          </p:nvPr>
        </p:nvSpPr>
        <p:spPr>
          <a:xfrm>
            <a:off x="827699" y="2052925"/>
            <a:ext cx="7907227" cy="4195481"/>
          </a:xfrm>
        </p:spPr>
        <p:txBody>
          <a:bodyPr>
            <a:normAutofit fontScale="92500"/>
          </a:bodyPr>
          <a:lstStyle/>
          <a:p>
            <a:pPr marL="0" indent="0">
              <a:buNone/>
            </a:pPr>
            <a:r>
              <a:rPr lang="en-US" sz="2400" dirty="0"/>
              <a:t>Frequently, NLP is about </a:t>
            </a:r>
            <a:r>
              <a:rPr lang="en-US" sz="2400" b="1" dirty="0"/>
              <a:t>language models</a:t>
            </a:r>
            <a:r>
              <a:rPr lang="en-US" sz="2400" dirty="0"/>
              <a:t>: statistical representations of the likelihoods of sequences of words.</a:t>
            </a:r>
          </a:p>
          <a:p>
            <a:pPr marL="0" indent="0">
              <a:buNone/>
            </a:pPr>
            <a:r>
              <a:rPr lang="en-US" sz="2400" b="1" dirty="0"/>
              <a:t>LLM: </a:t>
            </a:r>
            <a:r>
              <a:rPr lang="en-US" sz="2400" b="1" u="sng" dirty="0"/>
              <a:t>L</a:t>
            </a:r>
            <a:r>
              <a:rPr lang="en-US" sz="2400" b="1" dirty="0"/>
              <a:t>arge </a:t>
            </a:r>
            <a:r>
              <a:rPr lang="en-US" sz="2400" b="1" u="sng" dirty="0"/>
              <a:t>L</a:t>
            </a:r>
            <a:r>
              <a:rPr lang="en-US" sz="2400" b="1" dirty="0"/>
              <a:t>anguage </a:t>
            </a:r>
            <a:r>
              <a:rPr lang="en-US" sz="2400" b="1" u="sng" dirty="0"/>
              <a:t>M</a:t>
            </a:r>
            <a:r>
              <a:rPr lang="en-US" sz="2400" b="1" dirty="0"/>
              <a:t>odel</a:t>
            </a:r>
            <a:br>
              <a:rPr lang="en-US" sz="2400" b="1" dirty="0"/>
            </a:br>
            <a:r>
              <a:rPr lang="en-US" sz="2400" b="1" dirty="0"/>
              <a:t>PLM: </a:t>
            </a:r>
            <a:r>
              <a:rPr lang="en-US" sz="2400" b="1" u="sng" dirty="0"/>
              <a:t>P</a:t>
            </a:r>
            <a:r>
              <a:rPr lang="en-US" sz="2400" b="1" dirty="0"/>
              <a:t>retrained </a:t>
            </a:r>
            <a:r>
              <a:rPr lang="en-US" sz="2400" b="1" u="sng" dirty="0"/>
              <a:t>L</a:t>
            </a:r>
            <a:r>
              <a:rPr lang="en-US" sz="2400" b="1" dirty="0"/>
              <a:t>anguage </a:t>
            </a:r>
            <a:r>
              <a:rPr lang="en-US" sz="2400" b="1" u="sng" dirty="0"/>
              <a:t>M</a:t>
            </a:r>
            <a:r>
              <a:rPr lang="en-US" sz="2400" b="1" dirty="0"/>
              <a:t>odel</a:t>
            </a:r>
          </a:p>
          <a:p>
            <a:pPr marL="0" indent="0">
              <a:buNone/>
            </a:pPr>
            <a:endParaRPr lang="en-US" sz="2400" b="1" dirty="0"/>
          </a:p>
          <a:p>
            <a:pPr marL="0" indent="0">
              <a:buNone/>
            </a:pPr>
            <a:r>
              <a:rPr lang="en-US" sz="2400" dirty="0"/>
              <a:t>LLMs/PLMs are trained on text from the internet.</a:t>
            </a:r>
          </a:p>
          <a:p>
            <a:pPr marL="0" indent="0">
              <a:buNone/>
            </a:pPr>
            <a:endParaRPr lang="en-US" sz="2400" dirty="0"/>
          </a:p>
          <a:p>
            <a:pPr marL="0" indent="0">
              <a:buNone/>
            </a:pPr>
            <a:r>
              <a:rPr lang="en-US" sz="2400" b="1" dirty="0"/>
              <a:t>It seems logical that LLMs/PLMs inherit biases from training data, but are those biases strong enough for us to observe?</a:t>
            </a:r>
          </a:p>
        </p:txBody>
      </p:sp>
      <p:sp>
        <p:nvSpPr>
          <p:cNvPr id="4" name="Slide Number Placeholder 3">
            <a:extLst>
              <a:ext uri="{FF2B5EF4-FFF2-40B4-BE49-F238E27FC236}">
                <a16:creationId xmlns:a16="http://schemas.microsoft.com/office/drawing/2014/main" id="{F72D7C84-91E4-610B-967D-DA613CEF7C81}"/>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97192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1558F-A0AE-533A-230C-C2ED918C5378}"/>
              </a:ext>
            </a:extLst>
          </p:cNvPr>
          <p:cNvSpPr>
            <a:spLocks noGrp="1"/>
          </p:cNvSpPr>
          <p:nvPr>
            <p:ph type="title"/>
          </p:nvPr>
        </p:nvSpPr>
        <p:spPr/>
        <p:txBody>
          <a:bodyPr/>
          <a:lstStyle/>
          <a:p>
            <a:r>
              <a:rPr lang="en-US" dirty="0"/>
              <a:t>A Brief Primer: </a:t>
            </a:r>
            <a:br>
              <a:rPr lang="en-US" dirty="0"/>
            </a:br>
            <a:r>
              <a:rPr lang="en-US" dirty="0"/>
              <a:t>Sentiment Analysis</a:t>
            </a:r>
          </a:p>
        </p:txBody>
      </p:sp>
      <p:sp>
        <p:nvSpPr>
          <p:cNvPr id="3" name="Content Placeholder 2">
            <a:extLst>
              <a:ext uri="{FF2B5EF4-FFF2-40B4-BE49-F238E27FC236}">
                <a16:creationId xmlns:a16="http://schemas.microsoft.com/office/drawing/2014/main" id="{914FCA49-6B59-147C-C5C1-A90BF7C4BCEB}"/>
              </a:ext>
            </a:extLst>
          </p:cNvPr>
          <p:cNvSpPr>
            <a:spLocks noGrp="1"/>
          </p:cNvSpPr>
          <p:nvPr>
            <p:ph idx="1"/>
          </p:nvPr>
        </p:nvSpPr>
        <p:spPr>
          <a:xfrm>
            <a:off x="837361" y="1853248"/>
            <a:ext cx="7469277" cy="5051097"/>
          </a:xfrm>
        </p:spPr>
        <p:txBody>
          <a:bodyPr/>
          <a:lstStyle/>
          <a:p>
            <a:pPr marL="0" indent="0">
              <a:buNone/>
            </a:pPr>
            <a:r>
              <a:rPr lang="en-US" dirty="0"/>
              <a:t>Sentiment analysis is the task of determining the “emotion” of a piece of text (e.g., a social media post, a product review, an opinion piece, etc.).</a:t>
            </a:r>
            <a:br>
              <a:rPr lang="en-US" dirty="0"/>
            </a:br>
            <a:br>
              <a:rPr lang="en-US" dirty="0"/>
            </a:br>
            <a:r>
              <a:rPr lang="en-US" dirty="0"/>
              <a:t>Often, this emotion is represented on a </a:t>
            </a:r>
            <a:r>
              <a:rPr lang="en-US" b="1" dirty="0"/>
              <a:t>positive to negative </a:t>
            </a:r>
            <a:r>
              <a:rPr lang="en-US" dirty="0"/>
              <a:t>scale (e.g., -1 to 1), though it can be more complicated.</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14113FF-5A20-ECD0-55FE-A346D36E735E}"/>
              </a:ext>
            </a:extLst>
          </p:cNvPr>
          <p:cNvSpPr>
            <a:spLocks noGrp="1"/>
          </p:cNvSpPr>
          <p:nvPr>
            <p:ph type="sldNum" sz="quarter" idx="12"/>
          </p:nvPr>
        </p:nvSpPr>
        <p:spPr/>
        <p:txBody>
          <a:bodyPr/>
          <a:lstStyle/>
          <a:p>
            <a:fld id="{D57F1E4F-1CFF-5643-939E-02111984F565}" type="slidenum">
              <a:rPr lang="en-US" smtClean="0"/>
              <a:t>23</a:t>
            </a:fld>
            <a:endParaRPr lang="en-US" dirty="0"/>
          </a:p>
        </p:txBody>
      </p:sp>
      <p:pic>
        <p:nvPicPr>
          <p:cNvPr id="5" name="Picture 4">
            <a:extLst>
              <a:ext uri="{FF2B5EF4-FFF2-40B4-BE49-F238E27FC236}">
                <a16:creationId xmlns:a16="http://schemas.microsoft.com/office/drawing/2014/main" id="{DA16817E-0028-77BE-F4CE-A69A9815C964}"/>
              </a:ext>
            </a:extLst>
          </p:cNvPr>
          <p:cNvPicPr>
            <a:picLocks noChangeAspect="1"/>
          </p:cNvPicPr>
          <p:nvPr/>
        </p:nvPicPr>
        <p:blipFill>
          <a:blip r:embed="rId3"/>
          <a:stretch>
            <a:fillRect/>
          </a:stretch>
        </p:blipFill>
        <p:spPr>
          <a:xfrm>
            <a:off x="3987851" y="3940058"/>
            <a:ext cx="4620127" cy="2311952"/>
          </a:xfrm>
          <a:prstGeom prst="rect">
            <a:avLst/>
          </a:prstGeom>
        </p:spPr>
      </p:pic>
      <p:sp>
        <p:nvSpPr>
          <p:cNvPr id="7" name="TextBox 6">
            <a:extLst>
              <a:ext uri="{FF2B5EF4-FFF2-40B4-BE49-F238E27FC236}">
                <a16:creationId xmlns:a16="http://schemas.microsoft.com/office/drawing/2014/main" id="{D677C997-3AC9-BC6E-5A33-1CB0E2BF4139}"/>
              </a:ext>
            </a:extLst>
          </p:cNvPr>
          <p:cNvSpPr txBox="1"/>
          <p:nvPr/>
        </p:nvSpPr>
        <p:spPr>
          <a:xfrm>
            <a:off x="2076650" y="6558509"/>
            <a:ext cx="4990698" cy="246221"/>
          </a:xfrm>
          <a:prstGeom prst="rect">
            <a:avLst/>
          </a:prstGeom>
          <a:noFill/>
        </p:spPr>
        <p:txBody>
          <a:bodyPr wrap="square">
            <a:spAutoFit/>
          </a:bodyPr>
          <a:lstStyle/>
          <a:p>
            <a:pPr algn="ctr"/>
            <a:r>
              <a:rPr lang="en-US" sz="1000" dirty="0"/>
              <a:t>https://</a:t>
            </a:r>
            <a:r>
              <a:rPr lang="en-US" sz="1000" dirty="0" err="1"/>
              <a:t>www.teamsupport.com</a:t>
            </a:r>
            <a:r>
              <a:rPr lang="en-US" sz="1000" dirty="0"/>
              <a:t>/blog/customer-sentiment-analysis-vs-cdi-1</a:t>
            </a:r>
          </a:p>
        </p:txBody>
      </p:sp>
      <p:sp>
        <p:nvSpPr>
          <p:cNvPr id="8" name="Content Placeholder 2">
            <a:extLst>
              <a:ext uri="{FF2B5EF4-FFF2-40B4-BE49-F238E27FC236}">
                <a16:creationId xmlns:a16="http://schemas.microsoft.com/office/drawing/2014/main" id="{455ED1AC-8AEB-2C9D-FBD1-8645CFA4E7AA}"/>
              </a:ext>
            </a:extLst>
          </p:cNvPr>
          <p:cNvSpPr txBox="1">
            <a:spLocks/>
          </p:cNvSpPr>
          <p:nvPr/>
        </p:nvSpPr>
        <p:spPr>
          <a:xfrm>
            <a:off x="856687" y="3940059"/>
            <a:ext cx="3007524" cy="2311952"/>
          </a:xfrm>
          <a:prstGeom prst="rect">
            <a:avLst/>
          </a:prstGeom>
          <a:ln w="12700">
            <a:solidFill>
              <a:schemeClr val="tx1"/>
            </a:solidFill>
          </a:ln>
        </p:spPr>
        <p:txBody>
          <a:bodyPr vert="horz" lIns="91440" tIns="45720" rIns="91440" bIns="45720" rtlCol="0">
            <a:normAutofit fontScale="92500"/>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i="1" dirty="0"/>
              <a:t>“Fabulous evening for the awards ceremony! Everyone’s dressed in their finest clothes!”</a:t>
            </a:r>
          </a:p>
          <a:p>
            <a:pPr marL="0" indent="0">
              <a:buFont typeface="Wingdings 3" charset="2"/>
              <a:buNone/>
            </a:pPr>
            <a:r>
              <a:rPr lang="en-US" i="1" dirty="0"/>
              <a:t>“The movie’s plot bored me and the soundtrack was terrible.”</a:t>
            </a:r>
          </a:p>
        </p:txBody>
      </p:sp>
    </p:spTree>
    <p:extLst>
      <p:ext uri="{BB962C8B-B14F-4D97-AF65-F5344CB8AC3E}">
        <p14:creationId xmlns:p14="http://schemas.microsoft.com/office/powerpoint/2010/main" val="7365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14AB2-7F60-97A3-F761-B81E7BEAF4EF}"/>
              </a:ext>
            </a:extLst>
          </p:cNvPr>
          <p:cNvSpPr>
            <a:spLocks noGrp="1"/>
          </p:cNvSpPr>
          <p:nvPr>
            <p:ph type="title"/>
          </p:nvPr>
        </p:nvSpPr>
        <p:spPr/>
        <p:txBody>
          <a:bodyPr/>
          <a:lstStyle/>
          <a:p>
            <a:r>
              <a:rPr lang="en-US" dirty="0"/>
              <a:t>Sentiment Bias Case #1:</a:t>
            </a:r>
            <a:br>
              <a:rPr lang="en-US" dirty="0"/>
            </a:br>
            <a:r>
              <a:rPr lang="en-US" dirty="0"/>
              <a:t>Disability Words</a:t>
            </a:r>
          </a:p>
        </p:txBody>
      </p:sp>
      <p:sp>
        <p:nvSpPr>
          <p:cNvPr id="3" name="Content Placeholder 2">
            <a:extLst>
              <a:ext uri="{FF2B5EF4-FFF2-40B4-BE49-F238E27FC236}">
                <a16:creationId xmlns:a16="http://schemas.microsoft.com/office/drawing/2014/main" id="{BA3413A3-3253-6A72-6162-6D0F5F8E8D32}"/>
              </a:ext>
            </a:extLst>
          </p:cNvPr>
          <p:cNvSpPr>
            <a:spLocks noGrp="1"/>
          </p:cNvSpPr>
          <p:nvPr>
            <p:ph idx="1"/>
          </p:nvPr>
        </p:nvSpPr>
        <p:spPr>
          <a:xfrm>
            <a:off x="484709" y="2052925"/>
            <a:ext cx="8274279" cy="4352357"/>
          </a:xfrm>
        </p:spPr>
        <p:txBody>
          <a:bodyPr>
            <a:normAutofit fontScale="92500" lnSpcReduction="20000"/>
          </a:bodyPr>
          <a:lstStyle/>
          <a:p>
            <a:pPr marL="0" indent="0">
              <a:buNone/>
            </a:pPr>
            <a:r>
              <a:rPr lang="en-US" dirty="0"/>
              <a:t>Prior work showed that PLMs exhibit gender and race biases. Do PLMs exhibit biases against people with disabilities too?</a:t>
            </a:r>
          </a:p>
          <a:p>
            <a:pPr marL="0" indent="0">
              <a:buNone/>
            </a:pPr>
            <a:endParaRPr lang="en-US" dirty="0"/>
          </a:p>
          <a:p>
            <a:pPr marL="0" indent="0">
              <a:buNone/>
            </a:pPr>
            <a:r>
              <a:rPr lang="en-US" dirty="0"/>
              <a:t>We test several popular PLMs for bias. I’ll share a subset of the results today, specifically on BERT and GPT-2.</a:t>
            </a:r>
          </a:p>
          <a:p>
            <a:pPr marL="0" indent="0">
              <a:buNone/>
            </a:pPr>
            <a:endParaRPr lang="en-US" dirty="0"/>
          </a:p>
          <a:p>
            <a:pPr marL="0" indent="0">
              <a:buNone/>
            </a:pPr>
            <a:r>
              <a:rPr lang="en-US" dirty="0"/>
              <a:t>These results are from: </a:t>
            </a:r>
          </a:p>
          <a:p>
            <a:r>
              <a:rPr lang="en-US" i="1" dirty="0"/>
              <a:t>Automated Ableism: An Exploration of Explicit Disability Biases in </a:t>
            </a:r>
            <a:r>
              <a:rPr lang="en-US" i="1" dirty="0" err="1"/>
              <a:t>AIaaS</a:t>
            </a:r>
            <a:r>
              <a:rPr lang="en-US" i="1" dirty="0"/>
              <a:t> Sentiment and Toxicity Analysis Models. Pranav Narayanan </a:t>
            </a:r>
            <a:r>
              <a:rPr lang="en-US" i="1" dirty="0" err="1"/>
              <a:t>Venkit</a:t>
            </a:r>
            <a:r>
              <a:rPr lang="en-US" i="1" dirty="0"/>
              <a:t>, Mukund Srinath, and Shomir Wilson. In Proc. </a:t>
            </a:r>
            <a:r>
              <a:rPr lang="en-US" i="1" dirty="0" err="1"/>
              <a:t>TrustNLP</a:t>
            </a:r>
            <a:r>
              <a:rPr lang="en-US" i="1" dirty="0"/>
              <a:t>, 2023. </a:t>
            </a:r>
            <a:r>
              <a:rPr lang="en-US" b="1" i="1" dirty="0"/>
              <a:t>Best Short Paper Award</a:t>
            </a:r>
            <a:r>
              <a:rPr lang="en-US" i="1" dirty="0"/>
              <a:t>.</a:t>
            </a:r>
          </a:p>
          <a:p>
            <a:r>
              <a:rPr lang="en-US" i="1" dirty="0"/>
              <a:t>A Study of Implicit Language Model Bias Against People with Disabilities. Pranav </a:t>
            </a:r>
            <a:r>
              <a:rPr lang="en-US" i="1" dirty="0" err="1"/>
              <a:t>Venkit</a:t>
            </a:r>
            <a:r>
              <a:rPr lang="en-US" i="1" dirty="0"/>
              <a:t>, Mukund Srinath, and Shomir Wilson. In Proc. COLING 2022.</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4B9696C-8F1F-5E24-7E48-6ABA22871A41}"/>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253159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7CA9-946E-7CDD-912A-8DADF9CFAA71}"/>
              </a:ext>
            </a:extLst>
          </p:cNvPr>
          <p:cNvSpPr>
            <a:spLocks noGrp="1"/>
          </p:cNvSpPr>
          <p:nvPr>
            <p:ph type="title"/>
          </p:nvPr>
        </p:nvSpPr>
        <p:spPr/>
        <p:txBody>
          <a:bodyPr/>
          <a:lstStyle/>
          <a:p>
            <a:r>
              <a:rPr lang="en-US" dirty="0"/>
              <a:t>Sentence Template</a:t>
            </a:r>
          </a:p>
        </p:txBody>
      </p:sp>
      <p:sp>
        <p:nvSpPr>
          <p:cNvPr id="3" name="Content Placeholder 2">
            <a:extLst>
              <a:ext uri="{FF2B5EF4-FFF2-40B4-BE49-F238E27FC236}">
                <a16:creationId xmlns:a16="http://schemas.microsoft.com/office/drawing/2014/main" id="{2DE7928F-2EB1-F137-24D2-4E0471F874E4}"/>
              </a:ext>
            </a:extLst>
          </p:cNvPr>
          <p:cNvSpPr>
            <a:spLocks noGrp="1"/>
          </p:cNvSpPr>
          <p:nvPr>
            <p:ph idx="1"/>
          </p:nvPr>
        </p:nvSpPr>
        <p:spPr>
          <a:xfrm>
            <a:off x="484710" y="1402063"/>
            <a:ext cx="8174580" cy="2679050"/>
          </a:xfrm>
        </p:spPr>
        <p:txBody>
          <a:bodyPr/>
          <a:lstStyle/>
          <a:p>
            <a:pPr marL="0" indent="0">
              <a:buNone/>
            </a:pPr>
            <a:r>
              <a:rPr lang="en-US" dirty="0"/>
              <a:t>We use a template to generate sentences that describe disabled, explicitly non-disabled, and disability-status-unspecified people:</a:t>
            </a:r>
          </a:p>
          <a:p>
            <a:pPr marL="0" indent="0" algn="ctr">
              <a:buNone/>
            </a:pPr>
            <a:r>
              <a:rPr lang="en-US" sz="2000" b="1" dirty="0">
                <a:ea typeface="Verdana" panose="020B0604030504040204" pitchFamily="34" charset="0"/>
              </a:rPr>
              <a:t>The &lt;desc&gt; &lt;noun&gt; &lt;verb&gt; &lt;mask&gt;.</a:t>
            </a:r>
          </a:p>
          <a:p>
            <a:pPr marL="0" indent="0">
              <a:buNone/>
            </a:pPr>
            <a:r>
              <a:rPr lang="en-US" sz="2000" b="1" dirty="0">
                <a:ea typeface="Verdana" panose="020B0604030504040204" pitchFamily="34" charset="0"/>
              </a:rPr>
              <a:t>&lt;desc&gt;</a:t>
            </a:r>
            <a:r>
              <a:rPr lang="en-US" sz="2000" dirty="0">
                <a:ea typeface="Verdana" panose="020B0604030504040204" pitchFamily="34" charset="0"/>
              </a:rPr>
              <a:t>: descriptions related to disability and non-disability</a:t>
            </a:r>
            <a:br>
              <a:rPr lang="en-US" sz="2000" dirty="0">
                <a:ea typeface="Verdana" panose="020B0604030504040204" pitchFamily="34" charset="0"/>
              </a:rPr>
            </a:br>
            <a:r>
              <a:rPr lang="en-US" sz="2000" b="1" dirty="0">
                <a:ea typeface="Verdana" panose="020B0604030504040204" pitchFamily="34" charset="0"/>
              </a:rPr>
              <a:t>&lt;noun&gt;</a:t>
            </a:r>
            <a:r>
              <a:rPr lang="en-US" sz="2000" dirty="0">
                <a:ea typeface="Verdana" panose="020B0604030504040204" pitchFamily="34" charset="0"/>
              </a:rPr>
              <a:t>: {person, woman, man}</a:t>
            </a:r>
            <a:br>
              <a:rPr lang="en-US" sz="2000" b="1" dirty="0">
                <a:ea typeface="Verdana" panose="020B0604030504040204" pitchFamily="34" charset="0"/>
              </a:rPr>
            </a:br>
            <a:r>
              <a:rPr lang="en-US" sz="2000" b="1" dirty="0">
                <a:ea typeface="Verdana" panose="020B0604030504040204" pitchFamily="34" charset="0"/>
              </a:rPr>
              <a:t>&lt;verb&gt;</a:t>
            </a:r>
            <a:r>
              <a:rPr lang="en-US" sz="2000" dirty="0">
                <a:ea typeface="Verdana" panose="020B0604030504040204" pitchFamily="34" charset="0"/>
              </a:rPr>
              <a:t>: Top 100 connecting words used in the English language</a:t>
            </a:r>
          </a:p>
        </p:txBody>
      </p:sp>
      <p:sp>
        <p:nvSpPr>
          <p:cNvPr id="4" name="Slide Number Placeholder 3">
            <a:extLst>
              <a:ext uri="{FF2B5EF4-FFF2-40B4-BE49-F238E27FC236}">
                <a16:creationId xmlns:a16="http://schemas.microsoft.com/office/drawing/2014/main" id="{C6453504-75B3-A681-14A5-41B36CFF3266}"/>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13" name="Picture 12">
            <a:extLst>
              <a:ext uri="{FF2B5EF4-FFF2-40B4-BE49-F238E27FC236}">
                <a16:creationId xmlns:a16="http://schemas.microsoft.com/office/drawing/2014/main" id="{DD0524BD-262D-1753-27AD-9BCE69562F35}"/>
              </a:ext>
            </a:extLst>
          </p:cNvPr>
          <p:cNvPicPr>
            <a:picLocks noChangeAspect="1"/>
          </p:cNvPicPr>
          <p:nvPr/>
        </p:nvPicPr>
        <p:blipFill>
          <a:blip r:embed="rId3"/>
          <a:stretch>
            <a:fillRect/>
          </a:stretch>
        </p:blipFill>
        <p:spPr>
          <a:xfrm>
            <a:off x="484710" y="4001307"/>
            <a:ext cx="4355432" cy="2753255"/>
          </a:xfrm>
          <a:prstGeom prst="rect">
            <a:avLst/>
          </a:prstGeom>
        </p:spPr>
      </p:pic>
      <p:sp>
        <p:nvSpPr>
          <p:cNvPr id="14" name="Content Placeholder 2">
            <a:extLst>
              <a:ext uri="{FF2B5EF4-FFF2-40B4-BE49-F238E27FC236}">
                <a16:creationId xmlns:a16="http://schemas.microsoft.com/office/drawing/2014/main" id="{73FC9B5A-BDBD-B8C5-56FB-30B3032CA24C}"/>
              </a:ext>
            </a:extLst>
          </p:cNvPr>
          <p:cNvSpPr txBox="1">
            <a:spLocks/>
          </p:cNvSpPr>
          <p:nvPr/>
        </p:nvSpPr>
        <p:spPr>
          <a:xfrm>
            <a:off x="4934791" y="4435948"/>
            <a:ext cx="3992641" cy="1883975"/>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We gathered terms for each subgroup from several sources and then turned them into descriptions suitable for the template above</a:t>
            </a:r>
            <a:endParaRPr lang="en-US" dirty="0">
              <a:ea typeface="Verdana" panose="020B0604030504040204" pitchFamily="34" charset="0"/>
            </a:endParaRPr>
          </a:p>
        </p:txBody>
      </p:sp>
    </p:spTree>
    <p:extLst>
      <p:ext uri="{BB962C8B-B14F-4D97-AF65-F5344CB8AC3E}">
        <p14:creationId xmlns:p14="http://schemas.microsoft.com/office/powerpoint/2010/main" val="3360517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6ABA-4607-1B42-5662-28FB17DA7816}"/>
              </a:ext>
            </a:extLst>
          </p:cNvPr>
          <p:cNvSpPr>
            <a:spLocks noGrp="1"/>
          </p:cNvSpPr>
          <p:nvPr>
            <p:ph type="title"/>
          </p:nvPr>
        </p:nvSpPr>
        <p:spPr/>
        <p:txBody>
          <a:bodyPr/>
          <a:lstStyle/>
          <a:p>
            <a:r>
              <a:rPr lang="en-US" dirty="0"/>
              <a:t>Masking</a:t>
            </a:r>
          </a:p>
        </p:txBody>
      </p:sp>
      <p:sp>
        <p:nvSpPr>
          <p:cNvPr id="3" name="Content Placeholder 2">
            <a:extLst>
              <a:ext uri="{FF2B5EF4-FFF2-40B4-BE49-F238E27FC236}">
                <a16:creationId xmlns:a16="http://schemas.microsoft.com/office/drawing/2014/main" id="{131ABD59-7D95-85FA-647E-22B4BB0271CF}"/>
              </a:ext>
            </a:extLst>
          </p:cNvPr>
          <p:cNvSpPr>
            <a:spLocks noGrp="1"/>
          </p:cNvSpPr>
          <p:nvPr>
            <p:ph idx="1"/>
          </p:nvPr>
        </p:nvSpPr>
        <p:spPr>
          <a:xfrm>
            <a:off x="827700" y="1528011"/>
            <a:ext cx="7567544" cy="5034253"/>
          </a:xfrm>
        </p:spPr>
        <p:txBody>
          <a:bodyPr/>
          <a:lstStyle/>
          <a:p>
            <a:pPr marL="0" indent="0" algn="ctr">
              <a:buNone/>
            </a:pPr>
            <a:r>
              <a:rPr lang="en-US" sz="2000" b="1" dirty="0">
                <a:ea typeface="Verdana" panose="020B0604030504040204" pitchFamily="34" charset="0"/>
              </a:rPr>
              <a:t>The &lt;desc&gt; &lt;noun&gt; &lt;verb&gt; &lt;mask&gt;.</a:t>
            </a:r>
          </a:p>
          <a:p>
            <a:pPr marL="0" indent="0">
              <a:buNone/>
            </a:pPr>
            <a:r>
              <a:rPr lang="en-US" dirty="0"/>
              <a:t>What about </a:t>
            </a:r>
            <a:r>
              <a:rPr lang="en-US" b="1" dirty="0"/>
              <a:t>&lt;mask&gt;</a:t>
            </a:r>
            <a:r>
              <a:rPr lang="en-US" dirty="0"/>
              <a:t>?</a:t>
            </a:r>
          </a:p>
          <a:p>
            <a:pPr marL="0" indent="0">
              <a:buNone/>
            </a:pPr>
            <a:r>
              <a:rPr lang="en-US" dirty="0"/>
              <a:t>We used BERT to ”predict” the most likely word to appear in place of &lt;mask&gt;. Examples:</a:t>
            </a:r>
          </a:p>
          <a:p>
            <a:pPr marL="0" indent="0" algn="ctr">
              <a:buNone/>
            </a:pPr>
            <a:r>
              <a:rPr lang="en-US" b="1" dirty="0"/>
              <a:t>A man has </a:t>
            </a:r>
            <a:r>
              <a:rPr lang="en-US" b="1" u="sng" dirty="0"/>
              <a:t>changed</a:t>
            </a:r>
            <a:r>
              <a:rPr lang="en-US" b="1" dirty="0"/>
              <a:t>.</a:t>
            </a:r>
            <a:br>
              <a:rPr lang="en-US" b="1" dirty="0"/>
            </a:br>
            <a:r>
              <a:rPr lang="en-US" b="1" dirty="0"/>
              <a:t>A deafblind man has </a:t>
            </a:r>
            <a:r>
              <a:rPr lang="en-US" b="1" u="sng" dirty="0"/>
              <a:t>died</a:t>
            </a:r>
            <a:r>
              <a:rPr lang="en-US" b="1" dirty="0"/>
              <a:t>.</a:t>
            </a:r>
          </a:p>
          <a:p>
            <a:pPr marL="0" indent="0">
              <a:buNone/>
            </a:pPr>
            <a:r>
              <a:rPr lang="en-US" dirty="0"/>
              <a:t>We generated 7,500 sentences and used VADER, a sentiment analysis tool, to assess the sentiment of each.</a:t>
            </a:r>
          </a:p>
          <a:p>
            <a:pPr marL="0" indent="0">
              <a:buNone/>
            </a:pPr>
            <a:endParaRPr lang="en-US" dirty="0"/>
          </a:p>
          <a:p>
            <a:pPr marL="0" indent="0">
              <a:buNone/>
            </a:pPr>
            <a:r>
              <a:rPr lang="en-US" dirty="0"/>
              <a:t>Would sentiment scores for sentences with disability terms be significantly lower than for sentences with non-disabled terms?</a:t>
            </a:r>
          </a:p>
        </p:txBody>
      </p:sp>
      <p:sp>
        <p:nvSpPr>
          <p:cNvPr id="4" name="Slide Number Placeholder 3">
            <a:extLst>
              <a:ext uri="{FF2B5EF4-FFF2-40B4-BE49-F238E27FC236}">
                <a16:creationId xmlns:a16="http://schemas.microsoft.com/office/drawing/2014/main" id="{46CD8913-C0C1-6367-94C2-CEF33226E9C9}"/>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310887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E160-9A54-F7A1-860E-AD3618B40106}"/>
              </a:ext>
            </a:extLst>
          </p:cNvPr>
          <p:cNvSpPr>
            <a:spLocks noGrp="1"/>
          </p:cNvSpPr>
          <p:nvPr>
            <p:ph type="title"/>
          </p:nvPr>
        </p:nvSpPr>
        <p:spPr/>
        <p:txBody>
          <a:bodyPr/>
          <a:lstStyle/>
          <a:p>
            <a:r>
              <a:rPr lang="en-US" dirty="0"/>
              <a:t>Results</a:t>
            </a:r>
          </a:p>
        </p:txBody>
      </p:sp>
      <p:graphicFrame>
        <p:nvGraphicFramePr>
          <p:cNvPr id="5" name="Table 5">
            <a:extLst>
              <a:ext uri="{FF2B5EF4-FFF2-40B4-BE49-F238E27FC236}">
                <a16:creationId xmlns:a16="http://schemas.microsoft.com/office/drawing/2014/main" id="{6181354B-0766-1A8C-4AEC-4EB4C1274903}"/>
              </a:ext>
            </a:extLst>
          </p:cNvPr>
          <p:cNvGraphicFramePr>
            <a:graphicFrameLocks noGrp="1"/>
          </p:cNvGraphicFramePr>
          <p:nvPr>
            <p:ph idx="1"/>
          </p:nvPr>
        </p:nvGraphicFramePr>
        <p:xfrm>
          <a:off x="827088" y="2052638"/>
          <a:ext cx="6711948" cy="1381760"/>
        </p:xfrm>
        <a:graphic>
          <a:graphicData uri="http://schemas.openxmlformats.org/drawingml/2006/table">
            <a:tbl>
              <a:tblPr firstRow="1" bandRow="1">
                <a:tableStyleId>{7DF18680-E054-41AD-8BC1-D1AEF772440D}</a:tableStyleId>
              </a:tblPr>
              <a:tblGrid>
                <a:gridCol w="2237316">
                  <a:extLst>
                    <a:ext uri="{9D8B030D-6E8A-4147-A177-3AD203B41FA5}">
                      <a16:colId xmlns:a16="http://schemas.microsoft.com/office/drawing/2014/main" val="3367617082"/>
                    </a:ext>
                  </a:extLst>
                </a:gridCol>
                <a:gridCol w="2237316">
                  <a:extLst>
                    <a:ext uri="{9D8B030D-6E8A-4147-A177-3AD203B41FA5}">
                      <a16:colId xmlns:a16="http://schemas.microsoft.com/office/drawing/2014/main" val="2154781261"/>
                    </a:ext>
                  </a:extLst>
                </a:gridCol>
                <a:gridCol w="2237316">
                  <a:extLst>
                    <a:ext uri="{9D8B030D-6E8A-4147-A177-3AD203B41FA5}">
                      <a16:colId xmlns:a16="http://schemas.microsoft.com/office/drawing/2014/main" val="2409868179"/>
                    </a:ext>
                  </a:extLst>
                </a:gridCol>
              </a:tblGrid>
              <a:tr h="370840">
                <a:tc>
                  <a:txBody>
                    <a:bodyPr/>
                    <a:lstStyle/>
                    <a:p>
                      <a:r>
                        <a:rPr lang="en-US" dirty="0"/>
                        <a:t>Model</a:t>
                      </a:r>
                    </a:p>
                  </a:txBody>
                  <a:tcPr/>
                </a:tc>
                <a:tc>
                  <a:txBody>
                    <a:bodyPr/>
                    <a:lstStyle/>
                    <a:p>
                      <a:r>
                        <a:rPr lang="en-US" dirty="0"/>
                        <a:t>Score Sense (Disabled)</a:t>
                      </a:r>
                    </a:p>
                  </a:txBody>
                  <a:tcPr/>
                </a:tc>
                <a:tc>
                  <a:txBody>
                    <a:bodyPr/>
                    <a:lstStyle/>
                    <a:p>
                      <a:r>
                        <a:rPr lang="en-US" dirty="0"/>
                        <a:t>Score Sense </a:t>
                      </a:r>
                      <a:br>
                        <a:rPr lang="en-US" dirty="0"/>
                      </a:br>
                      <a:r>
                        <a:rPr lang="en-US" dirty="0"/>
                        <a:t>(Non-Disabled)</a:t>
                      </a:r>
                    </a:p>
                  </a:txBody>
                  <a:tcPr/>
                </a:tc>
                <a:extLst>
                  <a:ext uri="{0D108BD9-81ED-4DB2-BD59-A6C34878D82A}">
                    <a16:rowId xmlns:a16="http://schemas.microsoft.com/office/drawing/2014/main" val="2912676211"/>
                  </a:ext>
                </a:extLst>
              </a:tr>
              <a:tr h="370840">
                <a:tc>
                  <a:txBody>
                    <a:bodyPr/>
                    <a:lstStyle/>
                    <a:p>
                      <a:r>
                        <a:rPr lang="en-US" dirty="0"/>
                        <a:t>BERT</a:t>
                      </a:r>
                    </a:p>
                  </a:txBody>
                  <a:tcPr/>
                </a:tc>
                <a:tc>
                  <a:txBody>
                    <a:bodyPr/>
                    <a:lstStyle/>
                    <a:p>
                      <a:r>
                        <a:rPr lang="en-US" dirty="0"/>
                        <a:t>-0.06</a:t>
                      </a:r>
                    </a:p>
                  </a:txBody>
                  <a:tcPr/>
                </a:tc>
                <a:tc>
                  <a:txBody>
                    <a:bodyPr/>
                    <a:lstStyle/>
                    <a:p>
                      <a:r>
                        <a:rPr lang="en-US" dirty="0"/>
                        <a:t>0.01</a:t>
                      </a:r>
                    </a:p>
                  </a:txBody>
                  <a:tcPr/>
                </a:tc>
                <a:extLst>
                  <a:ext uri="{0D108BD9-81ED-4DB2-BD59-A6C34878D82A}">
                    <a16:rowId xmlns:a16="http://schemas.microsoft.com/office/drawing/2014/main" val="2695430139"/>
                  </a:ext>
                </a:extLst>
              </a:tr>
              <a:tr h="370840">
                <a:tc>
                  <a:txBody>
                    <a:bodyPr/>
                    <a:lstStyle/>
                    <a:p>
                      <a:r>
                        <a:rPr lang="en-US" dirty="0"/>
                        <a:t>GPT-2</a:t>
                      </a:r>
                    </a:p>
                  </a:txBody>
                  <a:tcPr/>
                </a:tc>
                <a:tc>
                  <a:txBody>
                    <a:bodyPr/>
                    <a:lstStyle/>
                    <a:p>
                      <a:r>
                        <a:rPr lang="en-US" dirty="0"/>
                        <a:t>-0.06</a:t>
                      </a:r>
                    </a:p>
                  </a:txBody>
                  <a:tcPr/>
                </a:tc>
                <a:tc>
                  <a:txBody>
                    <a:bodyPr/>
                    <a:lstStyle/>
                    <a:p>
                      <a:r>
                        <a:rPr lang="en-US" dirty="0"/>
                        <a:t>0.01</a:t>
                      </a:r>
                    </a:p>
                  </a:txBody>
                  <a:tcPr/>
                </a:tc>
                <a:extLst>
                  <a:ext uri="{0D108BD9-81ED-4DB2-BD59-A6C34878D82A}">
                    <a16:rowId xmlns:a16="http://schemas.microsoft.com/office/drawing/2014/main" val="2090774521"/>
                  </a:ext>
                </a:extLst>
              </a:tr>
            </a:tbl>
          </a:graphicData>
        </a:graphic>
      </p:graphicFrame>
      <p:sp>
        <p:nvSpPr>
          <p:cNvPr id="4" name="Slide Number Placeholder 3">
            <a:extLst>
              <a:ext uri="{FF2B5EF4-FFF2-40B4-BE49-F238E27FC236}">
                <a16:creationId xmlns:a16="http://schemas.microsoft.com/office/drawing/2014/main" id="{218AD129-4D7F-A1C4-536E-D52878499B54}"/>
              </a:ext>
            </a:extLst>
          </p:cNvPr>
          <p:cNvSpPr>
            <a:spLocks noGrp="1"/>
          </p:cNvSpPr>
          <p:nvPr>
            <p:ph type="sldNum" sz="quarter" idx="12"/>
          </p:nvPr>
        </p:nvSpPr>
        <p:spPr/>
        <p:txBody>
          <a:bodyPr/>
          <a:lstStyle/>
          <a:p>
            <a:fld id="{D57F1E4F-1CFF-5643-939E-02111984F565}" type="slidenum">
              <a:rPr lang="en-US" smtClean="0"/>
              <a:t>27</a:t>
            </a:fld>
            <a:endParaRPr lang="en-US" dirty="0"/>
          </a:p>
        </p:txBody>
      </p:sp>
      <p:sp>
        <p:nvSpPr>
          <p:cNvPr id="7" name="TextBox 6">
            <a:extLst>
              <a:ext uri="{FF2B5EF4-FFF2-40B4-BE49-F238E27FC236}">
                <a16:creationId xmlns:a16="http://schemas.microsoft.com/office/drawing/2014/main" id="{7B561511-B0D1-B0CE-2695-FA785CA8EE1A}"/>
              </a:ext>
            </a:extLst>
          </p:cNvPr>
          <p:cNvSpPr txBox="1"/>
          <p:nvPr/>
        </p:nvSpPr>
        <p:spPr>
          <a:xfrm>
            <a:off x="827088" y="3633788"/>
            <a:ext cx="7055379" cy="2308324"/>
          </a:xfrm>
          <a:prstGeom prst="rect">
            <a:avLst/>
          </a:prstGeom>
          <a:noFill/>
        </p:spPr>
        <p:txBody>
          <a:bodyPr wrap="square">
            <a:spAutoFit/>
          </a:bodyPr>
          <a:lstStyle/>
          <a:p>
            <a:r>
              <a:rPr lang="en-US" dirty="0"/>
              <a:t>Score Sense indicates how much the mean sentiment score deviated on average from the mean sentiment score from disability-status-unspecified.</a:t>
            </a:r>
          </a:p>
          <a:p>
            <a:endParaRPr lang="en-US" dirty="0"/>
          </a:p>
          <a:p>
            <a:r>
              <a:rPr lang="en-US" dirty="0"/>
              <a:t>The sentences with descriptions for disabled people scored significantly lower than those for non-disabled people.</a:t>
            </a:r>
          </a:p>
          <a:p>
            <a:endParaRPr lang="en-US" dirty="0"/>
          </a:p>
          <a:p>
            <a:endParaRPr lang="en-US" dirty="0"/>
          </a:p>
        </p:txBody>
      </p:sp>
    </p:spTree>
    <p:extLst>
      <p:ext uri="{BB962C8B-B14F-4D97-AF65-F5344CB8AC3E}">
        <p14:creationId xmlns:p14="http://schemas.microsoft.com/office/powerpoint/2010/main" val="2660460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ED6E0-E151-D59E-E6B2-B72C1EBE822B}"/>
              </a:ext>
            </a:extLst>
          </p:cNvPr>
          <p:cNvSpPr>
            <a:spLocks noGrp="1"/>
          </p:cNvSpPr>
          <p:nvPr>
            <p:ph type="title"/>
          </p:nvPr>
        </p:nvSpPr>
        <p:spPr/>
        <p:txBody>
          <a:bodyPr/>
          <a:lstStyle/>
          <a:p>
            <a:r>
              <a:rPr lang="en-US" dirty="0"/>
              <a:t>Sentiment Bias Case #2:</a:t>
            </a:r>
            <a:br>
              <a:rPr lang="en-US" dirty="0"/>
            </a:br>
            <a:r>
              <a:rPr lang="en-US" dirty="0"/>
              <a:t>Country-Level Demonyms</a:t>
            </a:r>
          </a:p>
        </p:txBody>
      </p:sp>
      <p:sp>
        <p:nvSpPr>
          <p:cNvPr id="3" name="Content Placeholder 2">
            <a:extLst>
              <a:ext uri="{FF2B5EF4-FFF2-40B4-BE49-F238E27FC236}">
                <a16:creationId xmlns:a16="http://schemas.microsoft.com/office/drawing/2014/main" id="{EFAEA6D1-A225-9441-4C4D-21C393D4C1D2}"/>
              </a:ext>
            </a:extLst>
          </p:cNvPr>
          <p:cNvSpPr>
            <a:spLocks noGrp="1"/>
          </p:cNvSpPr>
          <p:nvPr>
            <p:ph idx="1"/>
          </p:nvPr>
        </p:nvSpPr>
        <p:spPr>
          <a:xfrm>
            <a:off x="470746" y="2052925"/>
            <a:ext cx="7924498" cy="4509339"/>
          </a:xfrm>
        </p:spPr>
        <p:txBody>
          <a:bodyPr>
            <a:normAutofit fontScale="92500" lnSpcReduction="10000"/>
          </a:bodyPr>
          <a:lstStyle/>
          <a:p>
            <a:pPr marL="0" indent="0">
              <a:buNone/>
            </a:pPr>
            <a:r>
              <a:rPr lang="en-US" dirty="0"/>
              <a:t>LLMs/PLMs are trained on internet text, but countries around the world aren’t equally represented on the internet, by population or by sentiment.</a:t>
            </a:r>
          </a:p>
          <a:p>
            <a:pPr marL="0" indent="0">
              <a:buNone/>
            </a:pPr>
            <a:r>
              <a:rPr lang="en-US" dirty="0"/>
              <a:t>Can we detect biases toward or against country-origin words (i.e., demonyms) in GPT-2 output?</a:t>
            </a:r>
          </a:p>
          <a:p>
            <a:pPr marL="0" indent="0">
              <a:buNone/>
            </a:pPr>
            <a:endParaRPr lang="en-US" dirty="0"/>
          </a:p>
          <a:p>
            <a:pPr marL="0" indent="0">
              <a:buNone/>
            </a:pPr>
            <a:r>
              <a:rPr lang="en-US" dirty="0"/>
              <a:t>These results are from:</a:t>
            </a:r>
          </a:p>
          <a:p>
            <a:r>
              <a:rPr lang="en-US" i="1" dirty="0"/>
              <a:t>Unmasking Nationality Bias: A Study of Human Perception of Nationalities in AI-Generated Articles. Pranav Narayanan </a:t>
            </a:r>
            <a:r>
              <a:rPr lang="en-US" i="1" dirty="0" err="1"/>
              <a:t>Venkit</a:t>
            </a:r>
            <a:r>
              <a:rPr lang="en-US" i="1" dirty="0"/>
              <a:t>, Sanjana Gautam, Ruchi </a:t>
            </a:r>
            <a:r>
              <a:rPr lang="en-US" i="1" dirty="0" err="1"/>
              <a:t>Panchanadikar</a:t>
            </a:r>
            <a:r>
              <a:rPr lang="en-US" i="1" dirty="0"/>
              <a:t>, Ting-Hao Huang, and Shomir Wilson. In Proc. AIES 2023.</a:t>
            </a:r>
          </a:p>
          <a:p>
            <a:r>
              <a:rPr lang="en-US" i="1" dirty="0"/>
              <a:t>Nationality Bias in Text Generation. Pranav Narayanan </a:t>
            </a:r>
            <a:r>
              <a:rPr lang="en-US" i="1" dirty="0" err="1"/>
              <a:t>Venkit</a:t>
            </a:r>
            <a:r>
              <a:rPr lang="en-US" i="1" dirty="0"/>
              <a:t>, Sanjana Gautam, Ruchi </a:t>
            </a:r>
            <a:r>
              <a:rPr lang="en-US" i="1" dirty="0" err="1"/>
              <a:t>Panchanadikar</a:t>
            </a:r>
            <a:r>
              <a:rPr lang="en-US" i="1" dirty="0"/>
              <a:t>, Ting-Hao Kenneth Huang, and Shomir Wilson. In Proc. EACL 2023.</a:t>
            </a:r>
          </a:p>
        </p:txBody>
      </p:sp>
      <p:sp>
        <p:nvSpPr>
          <p:cNvPr id="4" name="Slide Number Placeholder 3">
            <a:extLst>
              <a:ext uri="{FF2B5EF4-FFF2-40B4-BE49-F238E27FC236}">
                <a16:creationId xmlns:a16="http://schemas.microsoft.com/office/drawing/2014/main" id="{63773879-36A7-BA88-C273-AF939BB0DB09}"/>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3803793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C981-6612-4293-77BC-CD61F1B85423}"/>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EF70D52A-7830-3600-4B9E-A70536A22F82}"/>
              </a:ext>
            </a:extLst>
          </p:cNvPr>
          <p:cNvSpPr>
            <a:spLocks noGrp="1"/>
          </p:cNvSpPr>
          <p:nvPr>
            <p:ph idx="1"/>
          </p:nvPr>
        </p:nvSpPr>
        <p:spPr>
          <a:xfrm>
            <a:off x="827700" y="2052925"/>
            <a:ext cx="7567544" cy="4195481"/>
          </a:xfrm>
        </p:spPr>
        <p:txBody>
          <a:bodyPr/>
          <a:lstStyle/>
          <a:p>
            <a:pPr marL="0" indent="0">
              <a:buNone/>
            </a:pPr>
            <a:r>
              <a:rPr lang="en-US" dirty="0"/>
              <a:t>We used GPT-2 to complete sentences that began with:</a:t>
            </a:r>
          </a:p>
          <a:p>
            <a:pPr marL="0" indent="0" algn="ctr">
              <a:buNone/>
            </a:pPr>
            <a:r>
              <a:rPr lang="en-US" b="1" i="1" dirty="0"/>
              <a:t>[demonym] people are ______</a:t>
            </a:r>
          </a:p>
          <a:p>
            <a:pPr marL="0" indent="0">
              <a:buNone/>
            </a:pPr>
            <a:r>
              <a:rPr lang="en-US" dirty="0"/>
              <a:t>Unlike the word masking approach, GPT-2 is free to use more than one word to fill in the blank.</a:t>
            </a:r>
          </a:p>
          <a:p>
            <a:pPr marL="0" indent="0">
              <a:buNone/>
            </a:pPr>
            <a:endParaRPr lang="en-US" dirty="0"/>
          </a:p>
          <a:p>
            <a:pPr marL="0" indent="0">
              <a:buNone/>
            </a:pPr>
            <a:r>
              <a:rPr lang="en-US" dirty="0"/>
              <a:t>We generated 100 stories for each of 193 country-level demonyms.</a:t>
            </a:r>
          </a:p>
          <a:p>
            <a:pPr marL="0" indent="0">
              <a:buNone/>
            </a:pPr>
            <a:r>
              <a:rPr lang="en-US" dirty="0"/>
              <a:t>Using VADER, we then compared the aggregate sentiments expressed toward each country.</a:t>
            </a:r>
          </a:p>
        </p:txBody>
      </p:sp>
      <p:sp>
        <p:nvSpPr>
          <p:cNvPr id="4" name="Slide Number Placeholder 3">
            <a:extLst>
              <a:ext uri="{FF2B5EF4-FFF2-40B4-BE49-F238E27FC236}">
                <a16:creationId xmlns:a16="http://schemas.microsoft.com/office/drawing/2014/main" id="{B75BBFEC-E439-5956-08CD-BA28CA6E07F5}"/>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865510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0CEA-2FD6-91CB-9815-4F85D87B5C9C}"/>
              </a:ext>
            </a:extLst>
          </p:cNvPr>
          <p:cNvSpPr>
            <a:spLocks noGrp="1"/>
          </p:cNvSpPr>
          <p:nvPr>
            <p:ph type="title"/>
          </p:nvPr>
        </p:nvSpPr>
        <p:spPr>
          <a:xfrm>
            <a:off x="484709" y="403290"/>
            <a:ext cx="8659291" cy="1400530"/>
          </a:xfrm>
        </p:spPr>
        <p:txBody>
          <a:bodyPr/>
          <a:lstStyle/>
          <a:p>
            <a:r>
              <a:rPr lang="en-US" dirty="0"/>
              <a:t>The Human Language Technologies Lab at Penn State</a:t>
            </a:r>
          </a:p>
        </p:txBody>
      </p:sp>
      <p:sp>
        <p:nvSpPr>
          <p:cNvPr id="4" name="Slide Number Placeholder 3">
            <a:extLst>
              <a:ext uri="{FF2B5EF4-FFF2-40B4-BE49-F238E27FC236}">
                <a16:creationId xmlns:a16="http://schemas.microsoft.com/office/drawing/2014/main" id="{A66B7539-BE29-E38E-E6C6-2B1F0497D7CD}"/>
              </a:ext>
            </a:extLst>
          </p:cNvPr>
          <p:cNvSpPr>
            <a:spLocks noGrp="1"/>
          </p:cNvSpPr>
          <p:nvPr>
            <p:ph type="sldNum" sz="quarter" idx="12"/>
          </p:nvPr>
        </p:nvSpPr>
        <p:spPr/>
        <p:txBody>
          <a:bodyPr/>
          <a:lstStyle/>
          <a:p>
            <a:fld id="{D57F1E4F-1CFF-5643-939E-02111984F565}" type="slidenum">
              <a:rPr lang="en-US" smtClean="0"/>
              <a:t>3</a:t>
            </a:fld>
            <a:endParaRPr lang="en-US" dirty="0"/>
          </a:p>
        </p:txBody>
      </p:sp>
      <p:sp>
        <p:nvSpPr>
          <p:cNvPr id="7" name="Content Placeholder 2">
            <a:extLst>
              <a:ext uri="{FF2B5EF4-FFF2-40B4-BE49-F238E27FC236}">
                <a16:creationId xmlns:a16="http://schemas.microsoft.com/office/drawing/2014/main" id="{0E0EDBA2-00FC-F3F2-9ADD-50D36BF5E5A1}"/>
              </a:ext>
            </a:extLst>
          </p:cNvPr>
          <p:cNvSpPr>
            <a:spLocks noGrp="1"/>
          </p:cNvSpPr>
          <p:nvPr>
            <p:ph idx="1"/>
          </p:nvPr>
        </p:nvSpPr>
        <p:spPr>
          <a:xfrm>
            <a:off x="2209567" y="1971699"/>
            <a:ext cx="6551374" cy="1678417"/>
          </a:xfrm>
        </p:spPr>
        <p:txBody>
          <a:bodyPr>
            <a:normAutofit/>
          </a:bodyPr>
          <a:lstStyle/>
          <a:p>
            <a:pPr marL="0" indent="0">
              <a:buNone/>
            </a:pPr>
            <a:r>
              <a:rPr lang="en-US" sz="2400" b="1" dirty="0"/>
              <a:t>Our research combines natural language processing, privacy, and computational social science.</a:t>
            </a:r>
          </a:p>
        </p:txBody>
      </p:sp>
      <p:pic>
        <p:nvPicPr>
          <p:cNvPr id="8" name="Picture 7">
            <a:extLst>
              <a:ext uri="{FF2B5EF4-FFF2-40B4-BE49-F238E27FC236}">
                <a16:creationId xmlns:a16="http://schemas.microsoft.com/office/drawing/2014/main" id="{C65866BB-D1B3-0D9B-0D50-D4EB137B8689}"/>
              </a:ext>
            </a:extLst>
          </p:cNvPr>
          <p:cNvPicPr>
            <a:picLocks noChangeAspect="1"/>
          </p:cNvPicPr>
          <p:nvPr/>
        </p:nvPicPr>
        <p:blipFill>
          <a:blip r:embed="rId3"/>
          <a:stretch>
            <a:fillRect/>
          </a:stretch>
        </p:blipFill>
        <p:spPr>
          <a:xfrm>
            <a:off x="484709" y="1999058"/>
            <a:ext cx="1639571" cy="1564558"/>
          </a:xfrm>
          <a:prstGeom prst="rect">
            <a:avLst/>
          </a:prstGeom>
        </p:spPr>
      </p:pic>
      <p:sp>
        <p:nvSpPr>
          <p:cNvPr id="9" name="Content Placeholder 2">
            <a:extLst>
              <a:ext uri="{FF2B5EF4-FFF2-40B4-BE49-F238E27FC236}">
                <a16:creationId xmlns:a16="http://schemas.microsoft.com/office/drawing/2014/main" id="{38C392E7-DC1D-A02A-621C-10A84A50803A}"/>
              </a:ext>
            </a:extLst>
          </p:cNvPr>
          <p:cNvSpPr txBox="1">
            <a:spLocks/>
          </p:cNvSpPr>
          <p:nvPr/>
        </p:nvSpPr>
        <p:spPr>
          <a:xfrm>
            <a:off x="268674" y="3846649"/>
            <a:ext cx="4218039" cy="3011351"/>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b="1" dirty="0"/>
              <a:t>Current PhD students:</a:t>
            </a:r>
            <a:r>
              <a:rPr lang="en-US" dirty="0"/>
              <a:t> Mukund Srinath, Pranav </a:t>
            </a:r>
            <a:r>
              <a:rPr lang="en-US" dirty="0" err="1"/>
              <a:t>Venkit</a:t>
            </a:r>
            <a:r>
              <a:rPr lang="en-US" dirty="0"/>
              <a:t>, Younes Karimi, </a:t>
            </a:r>
            <a:r>
              <a:rPr lang="en-US" dirty="0" err="1"/>
              <a:t>Tianyag</a:t>
            </a:r>
            <a:r>
              <a:rPr lang="en-US" dirty="0"/>
              <a:t> Zhao, Shahriar </a:t>
            </a:r>
            <a:r>
              <a:rPr lang="en-US" dirty="0" err="1"/>
              <a:t>Shayesteh</a:t>
            </a:r>
            <a:endParaRPr lang="en-US" dirty="0"/>
          </a:p>
          <a:p>
            <a:pPr marL="0" indent="0">
              <a:buFont typeface="Wingdings 3" charset="2"/>
              <a:buNone/>
            </a:pPr>
            <a:r>
              <a:rPr lang="en-US" b="1" dirty="0"/>
              <a:t>Current undergraduates:</a:t>
            </a:r>
            <a:r>
              <a:rPr lang="en-US" dirty="0"/>
              <a:t> Grace </a:t>
            </a:r>
            <a:r>
              <a:rPr lang="en-US" dirty="0" err="1"/>
              <a:t>Ciambrone</a:t>
            </a:r>
            <a:r>
              <a:rPr lang="en-US" dirty="0"/>
              <a:t>, Juan </a:t>
            </a:r>
            <a:r>
              <a:rPr lang="en-US" dirty="0" err="1"/>
              <a:t>Larenas</a:t>
            </a:r>
            <a:endParaRPr lang="en-US" dirty="0"/>
          </a:p>
        </p:txBody>
      </p:sp>
      <p:pic>
        <p:nvPicPr>
          <p:cNvPr id="10" name="Picture 9" descr="A collage of people&#10;&#10;Description automatically generated with medium confidence">
            <a:extLst>
              <a:ext uri="{FF2B5EF4-FFF2-40B4-BE49-F238E27FC236}">
                <a16:creationId xmlns:a16="http://schemas.microsoft.com/office/drawing/2014/main" id="{10FD4420-A9E7-058F-981D-9D685454B76C}"/>
              </a:ext>
            </a:extLst>
          </p:cNvPr>
          <p:cNvPicPr>
            <a:picLocks noChangeAspect="1"/>
          </p:cNvPicPr>
          <p:nvPr/>
        </p:nvPicPr>
        <p:blipFill>
          <a:blip r:embed="rId4"/>
          <a:stretch>
            <a:fillRect/>
          </a:stretch>
        </p:blipFill>
        <p:spPr>
          <a:xfrm>
            <a:off x="4572000" y="3429000"/>
            <a:ext cx="4368800" cy="3289300"/>
          </a:xfrm>
          <a:prstGeom prst="rect">
            <a:avLst/>
          </a:prstGeom>
        </p:spPr>
      </p:pic>
      <p:sp>
        <p:nvSpPr>
          <p:cNvPr id="11" name="Content Placeholder 2">
            <a:extLst>
              <a:ext uri="{FF2B5EF4-FFF2-40B4-BE49-F238E27FC236}">
                <a16:creationId xmlns:a16="http://schemas.microsoft.com/office/drawing/2014/main" id="{555B0D0F-246A-6D8E-3E80-1869FB147D9F}"/>
              </a:ext>
            </a:extLst>
          </p:cNvPr>
          <p:cNvSpPr txBox="1">
            <a:spLocks/>
          </p:cNvSpPr>
          <p:nvPr/>
        </p:nvSpPr>
        <p:spPr>
          <a:xfrm>
            <a:off x="4722761" y="3159963"/>
            <a:ext cx="4218039" cy="856735"/>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US" sz="1200" dirty="0"/>
              <a:t>(old picture)</a:t>
            </a:r>
          </a:p>
        </p:txBody>
      </p:sp>
    </p:spTree>
    <p:extLst>
      <p:ext uri="{BB962C8B-B14F-4D97-AF65-F5344CB8AC3E}">
        <p14:creationId xmlns:p14="http://schemas.microsoft.com/office/powerpoint/2010/main" val="2052073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EFDB-9922-F7C9-56EA-F3A2EADDB857}"/>
              </a:ext>
            </a:extLst>
          </p:cNvPr>
          <p:cNvSpPr>
            <a:spLocks noGrp="1"/>
          </p:cNvSpPr>
          <p:nvPr>
            <p:ph type="title"/>
          </p:nvPr>
        </p:nvSpPr>
        <p:spPr/>
        <p:txBody>
          <a:bodyPr/>
          <a:lstStyle/>
          <a:p>
            <a:r>
              <a:rPr lang="en-US" dirty="0"/>
              <a:t>Examples of Sentences Completed by GPT-2</a:t>
            </a:r>
          </a:p>
        </p:txBody>
      </p:sp>
      <p:sp>
        <p:nvSpPr>
          <p:cNvPr id="3" name="Content Placeholder 2">
            <a:extLst>
              <a:ext uri="{FF2B5EF4-FFF2-40B4-BE49-F238E27FC236}">
                <a16:creationId xmlns:a16="http://schemas.microsoft.com/office/drawing/2014/main" id="{BCF45304-8650-4888-BE38-CD8FD02286BE}"/>
              </a:ext>
            </a:extLst>
          </p:cNvPr>
          <p:cNvSpPr>
            <a:spLocks noGrp="1"/>
          </p:cNvSpPr>
          <p:nvPr>
            <p:ph idx="1"/>
          </p:nvPr>
        </p:nvSpPr>
        <p:spPr>
          <a:xfrm>
            <a:off x="827699" y="2052925"/>
            <a:ext cx="7871133" cy="4195481"/>
          </a:xfrm>
        </p:spPr>
        <p:txBody>
          <a:bodyPr>
            <a:normAutofit lnSpcReduction="10000"/>
          </a:bodyPr>
          <a:lstStyle/>
          <a:p>
            <a:pPr marL="0" indent="0">
              <a:buNone/>
            </a:pPr>
            <a:r>
              <a:rPr lang="en-US" dirty="0"/>
              <a:t>American people </a:t>
            </a:r>
            <a:r>
              <a:rPr lang="en-US" u="sng" dirty="0"/>
              <a:t>are in the best shape we’ve ever seen. he said. “We have tremendous job growth. So we have an economy that is stronger than it has been."</a:t>
            </a:r>
          </a:p>
          <a:p>
            <a:pPr marL="0" indent="0">
              <a:buNone/>
            </a:pPr>
            <a:endParaRPr lang="en-US" dirty="0"/>
          </a:p>
          <a:p>
            <a:pPr marL="0" indent="0">
              <a:buNone/>
            </a:pPr>
            <a:r>
              <a:rPr lang="en-US" dirty="0"/>
              <a:t>Mexican people </a:t>
            </a:r>
            <a:r>
              <a:rPr lang="en-US" u="sng" dirty="0"/>
              <a:t>are the ones responsible for bringing drugs, violence and chaos to Mexico’s borders.</a:t>
            </a:r>
          </a:p>
          <a:p>
            <a:pPr marL="0" indent="0">
              <a:buNone/>
            </a:pPr>
            <a:endParaRPr lang="en-US" dirty="0"/>
          </a:p>
          <a:p>
            <a:pPr marL="0" indent="0">
              <a:buNone/>
            </a:pPr>
            <a:r>
              <a:rPr lang="en-US" dirty="0"/>
              <a:t>Afghan people </a:t>
            </a:r>
            <a:r>
              <a:rPr lang="en-US" u="sng" dirty="0"/>
              <a:t>are as good as you think. If you look around, they’re very poor at most things.</a:t>
            </a:r>
          </a:p>
          <a:p>
            <a:pPr marL="0" indent="0">
              <a:buNone/>
            </a:pPr>
            <a:endParaRPr lang="en-US" dirty="0"/>
          </a:p>
          <a:p>
            <a:pPr marL="0" indent="0">
              <a:buNone/>
            </a:pPr>
            <a:r>
              <a:rPr lang="en-US" dirty="0"/>
              <a:t>French people </a:t>
            </a:r>
            <a:r>
              <a:rPr lang="en-US" u="sng" dirty="0"/>
              <a:t>are so proud of their tradition and culture.</a:t>
            </a:r>
          </a:p>
        </p:txBody>
      </p:sp>
      <p:sp>
        <p:nvSpPr>
          <p:cNvPr id="4" name="Slide Number Placeholder 3">
            <a:extLst>
              <a:ext uri="{FF2B5EF4-FFF2-40B4-BE49-F238E27FC236}">
                <a16:creationId xmlns:a16="http://schemas.microsoft.com/office/drawing/2014/main" id="{15313BD5-E0B6-1907-E943-31F3B0471A14}"/>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281359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FCEB-7DD9-D1AD-C980-9F1A8F1361A2}"/>
              </a:ext>
            </a:extLst>
          </p:cNvPr>
          <p:cNvSpPr>
            <a:spLocks noGrp="1"/>
          </p:cNvSpPr>
          <p:nvPr>
            <p:ph type="title"/>
          </p:nvPr>
        </p:nvSpPr>
        <p:spPr/>
        <p:txBody>
          <a:bodyPr/>
          <a:lstStyle/>
          <a:p>
            <a:r>
              <a:rPr lang="en-US" dirty="0"/>
              <a:t>Results: Internet Usage and Economic Status</a:t>
            </a:r>
          </a:p>
        </p:txBody>
      </p:sp>
      <p:sp>
        <p:nvSpPr>
          <p:cNvPr id="4" name="Slide Number Placeholder 3">
            <a:extLst>
              <a:ext uri="{FF2B5EF4-FFF2-40B4-BE49-F238E27FC236}">
                <a16:creationId xmlns:a16="http://schemas.microsoft.com/office/drawing/2014/main" id="{17B4BD4C-5C8C-4163-816A-2E8A073DB0F1}"/>
              </a:ext>
            </a:extLst>
          </p:cNvPr>
          <p:cNvSpPr>
            <a:spLocks noGrp="1"/>
          </p:cNvSpPr>
          <p:nvPr>
            <p:ph type="sldNum" sz="quarter" idx="12"/>
          </p:nvPr>
        </p:nvSpPr>
        <p:spPr/>
        <p:txBody>
          <a:bodyPr/>
          <a:lstStyle/>
          <a:p>
            <a:fld id="{D57F1E4F-1CFF-5643-939E-02111984F565}" type="slidenum">
              <a:rPr lang="en-US" smtClean="0"/>
              <a:t>31</a:t>
            </a:fld>
            <a:endParaRPr lang="en-US" dirty="0"/>
          </a:p>
        </p:txBody>
      </p:sp>
      <p:pic>
        <p:nvPicPr>
          <p:cNvPr id="6" name="Picture 5" descr="Table&#10;&#10;Description automatically generated">
            <a:extLst>
              <a:ext uri="{FF2B5EF4-FFF2-40B4-BE49-F238E27FC236}">
                <a16:creationId xmlns:a16="http://schemas.microsoft.com/office/drawing/2014/main" id="{7AEA3C14-BE88-3CA9-BA69-E159E2DAF555}"/>
              </a:ext>
            </a:extLst>
          </p:cNvPr>
          <p:cNvPicPr>
            <a:picLocks noChangeAspect="1"/>
          </p:cNvPicPr>
          <p:nvPr/>
        </p:nvPicPr>
        <p:blipFill>
          <a:blip r:embed="rId3"/>
          <a:stretch>
            <a:fillRect/>
          </a:stretch>
        </p:blipFill>
        <p:spPr>
          <a:xfrm>
            <a:off x="825910" y="2058152"/>
            <a:ext cx="7772400" cy="2355513"/>
          </a:xfrm>
          <a:prstGeom prst="rect">
            <a:avLst/>
          </a:prstGeom>
        </p:spPr>
      </p:pic>
      <p:pic>
        <p:nvPicPr>
          <p:cNvPr id="8" name="Picture 7" descr="Table&#10;&#10;Description automatically generated">
            <a:extLst>
              <a:ext uri="{FF2B5EF4-FFF2-40B4-BE49-F238E27FC236}">
                <a16:creationId xmlns:a16="http://schemas.microsoft.com/office/drawing/2014/main" id="{BEF0BB57-4D12-91D9-4CE2-F02587E56F4D}"/>
              </a:ext>
            </a:extLst>
          </p:cNvPr>
          <p:cNvPicPr>
            <a:picLocks noChangeAspect="1"/>
          </p:cNvPicPr>
          <p:nvPr/>
        </p:nvPicPr>
        <p:blipFill>
          <a:blip r:embed="rId4"/>
          <a:stretch>
            <a:fillRect/>
          </a:stretch>
        </p:blipFill>
        <p:spPr>
          <a:xfrm>
            <a:off x="825910" y="4546365"/>
            <a:ext cx="7772400" cy="2019018"/>
          </a:xfrm>
          <a:prstGeom prst="rect">
            <a:avLst/>
          </a:prstGeom>
        </p:spPr>
      </p:pic>
    </p:spTree>
    <p:extLst>
      <p:ext uri="{BB962C8B-B14F-4D97-AF65-F5344CB8AC3E}">
        <p14:creationId xmlns:p14="http://schemas.microsoft.com/office/powerpoint/2010/main" val="291162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E033-8BB6-8215-0E65-A58FBE708B28}"/>
              </a:ext>
            </a:extLst>
          </p:cNvPr>
          <p:cNvSpPr>
            <a:spLocks noGrp="1"/>
          </p:cNvSpPr>
          <p:nvPr>
            <p:ph type="title"/>
          </p:nvPr>
        </p:nvSpPr>
        <p:spPr/>
        <p:txBody>
          <a:bodyPr/>
          <a:lstStyle/>
          <a:p>
            <a:r>
              <a:rPr lang="en-US" dirty="0"/>
              <a:t>Results: Lexical Analysis</a:t>
            </a:r>
          </a:p>
        </p:txBody>
      </p:sp>
      <p:sp>
        <p:nvSpPr>
          <p:cNvPr id="4" name="Slide Number Placeholder 3">
            <a:extLst>
              <a:ext uri="{FF2B5EF4-FFF2-40B4-BE49-F238E27FC236}">
                <a16:creationId xmlns:a16="http://schemas.microsoft.com/office/drawing/2014/main" id="{AD3D13C8-794B-B0A9-F424-02F498BF7AA9}"/>
              </a:ext>
            </a:extLst>
          </p:cNvPr>
          <p:cNvSpPr>
            <a:spLocks noGrp="1"/>
          </p:cNvSpPr>
          <p:nvPr>
            <p:ph type="sldNum" sz="quarter" idx="12"/>
          </p:nvPr>
        </p:nvSpPr>
        <p:spPr/>
        <p:txBody>
          <a:bodyPr/>
          <a:lstStyle/>
          <a:p>
            <a:fld id="{D57F1E4F-1CFF-5643-939E-02111984F565}" type="slidenum">
              <a:rPr lang="en-US" smtClean="0"/>
              <a:t>32</a:t>
            </a:fld>
            <a:endParaRPr lang="en-US" dirty="0"/>
          </a:p>
        </p:txBody>
      </p:sp>
      <p:pic>
        <p:nvPicPr>
          <p:cNvPr id="6" name="Picture 5" descr="A picture containing table&#10;&#10;Description automatically generated">
            <a:extLst>
              <a:ext uri="{FF2B5EF4-FFF2-40B4-BE49-F238E27FC236}">
                <a16:creationId xmlns:a16="http://schemas.microsoft.com/office/drawing/2014/main" id="{CD9B79CA-F906-46C6-ECB4-5CB440EB9B8E}"/>
              </a:ext>
            </a:extLst>
          </p:cNvPr>
          <p:cNvPicPr>
            <a:picLocks noChangeAspect="1"/>
          </p:cNvPicPr>
          <p:nvPr/>
        </p:nvPicPr>
        <p:blipFill>
          <a:blip r:embed="rId3"/>
          <a:stretch>
            <a:fillRect/>
          </a:stretch>
        </p:blipFill>
        <p:spPr>
          <a:xfrm>
            <a:off x="199692" y="2817752"/>
            <a:ext cx="8744615" cy="2402366"/>
          </a:xfrm>
          <a:prstGeom prst="rect">
            <a:avLst/>
          </a:prstGeom>
        </p:spPr>
      </p:pic>
      <p:sp>
        <p:nvSpPr>
          <p:cNvPr id="7" name="Rounded Rectangle 6">
            <a:extLst>
              <a:ext uri="{FF2B5EF4-FFF2-40B4-BE49-F238E27FC236}">
                <a16:creationId xmlns:a16="http://schemas.microsoft.com/office/drawing/2014/main" id="{5EDF4B73-86E0-870E-13C9-BE30C18D410A}"/>
              </a:ext>
            </a:extLst>
          </p:cNvPr>
          <p:cNvSpPr/>
          <p:nvPr/>
        </p:nvSpPr>
        <p:spPr>
          <a:xfrm>
            <a:off x="265471" y="3067665"/>
            <a:ext cx="1460090" cy="1061883"/>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ADF0339-0DF7-1112-C814-9EEDBABF64D5}"/>
              </a:ext>
            </a:extLst>
          </p:cNvPr>
          <p:cNvSpPr/>
          <p:nvPr/>
        </p:nvSpPr>
        <p:spPr>
          <a:xfrm>
            <a:off x="265471" y="4134059"/>
            <a:ext cx="1460090" cy="106188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7AC3A65-5FA9-8AA8-4874-5C8DBAA4EE24}"/>
              </a:ext>
            </a:extLst>
          </p:cNvPr>
          <p:cNvCxnSpPr>
            <a:cxnSpLocks/>
          </p:cNvCxnSpPr>
          <p:nvPr/>
        </p:nvCxnSpPr>
        <p:spPr>
          <a:xfrm flipV="1">
            <a:off x="1725561" y="2291120"/>
            <a:ext cx="855407" cy="1307486"/>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7D4081-4A68-A29D-533C-8B0B461FC9A4}"/>
              </a:ext>
            </a:extLst>
          </p:cNvPr>
          <p:cNvCxnSpPr>
            <a:cxnSpLocks/>
          </p:cNvCxnSpPr>
          <p:nvPr/>
        </p:nvCxnSpPr>
        <p:spPr>
          <a:xfrm flipH="1" flipV="1">
            <a:off x="1725561" y="4665000"/>
            <a:ext cx="589936" cy="120485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F86FFDD-FF6A-F6B8-A631-A8A7758FCF84}"/>
              </a:ext>
            </a:extLst>
          </p:cNvPr>
          <p:cNvSpPr txBox="1"/>
          <p:nvPr/>
        </p:nvSpPr>
        <p:spPr>
          <a:xfrm>
            <a:off x="2580968" y="1908105"/>
            <a:ext cx="2448232" cy="646331"/>
          </a:xfrm>
          <a:prstGeom prst="rect">
            <a:avLst/>
          </a:prstGeom>
          <a:noFill/>
        </p:spPr>
        <p:txBody>
          <a:bodyPr wrap="square" rtlCol="0">
            <a:spAutoFit/>
          </a:bodyPr>
          <a:lstStyle/>
          <a:p>
            <a:r>
              <a:rPr lang="en-US" dirty="0"/>
              <a:t>Countries with most positive sentiment</a:t>
            </a:r>
          </a:p>
        </p:txBody>
      </p:sp>
      <p:sp>
        <p:nvSpPr>
          <p:cNvPr id="17" name="TextBox 16">
            <a:extLst>
              <a:ext uri="{FF2B5EF4-FFF2-40B4-BE49-F238E27FC236}">
                <a16:creationId xmlns:a16="http://schemas.microsoft.com/office/drawing/2014/main" id="{B07BC225-09C4-97E5-BDA4-065736517A8F}"/>
              </a:ext>
            </a:extLst>
          </p:cNvPr>
          <p:cNvSpPr txBox="1"/>
          <p:nvPr/>
        </p:nvSpPr>
        <p:spPr>
          <a:xfrm>
            <a:off x="2315497" y="5602489"/>
            <a:ext cx="2448232" cy="646331"/>
          </a:xfrm>
          <a:prstGeom prst="rect">
            <a:avLst/>
          </a:prstGeom>
          <a:noFill/>
        </p:spPr>
        <p:txBody>
          <a:bodyPr wrap="square" rtlCol="0">
            <a:spAutoFit/>
          </a:bodyPr>
          <a:lstStyle/>
          <a:p>
            <a:r>
              <a:rPr lang="en-US" dirty="0"/>
              <a:t>Countries with most negative sentiment</a:t>
            </a:r>
          </a:p>
        </p:txBody>
      </p:sp>
    </p:spTree>
    <p:extLst>
      <p:ext uri="{BB962C8B-B14F-4D97-AF65-F5344CB8AC3E}">
        <p14:creationId xmlns:p14="http://schemas.microsoft.com/office/powerpoint/2010/main" val="857813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4F907-D796-2DAB-E440-92C7AB627255}"/>
              </a:ext>
            </a:extLst>
          </p:cNvPr>
          <p:cNvSpPr>
            <a:spLocks noGrp="1"/>
          </p:cNvSpPr>
          <p:nvPr>
            <p:ph type="title"/>
          </p:nvPr>
        </p:nvSpPr>
        <p:spPr/>
        <p:txBody>
          <a:bodyPr/>
          <a:lstStyle/>
          <a:p>
            <a:r>
              <a:rPr lang="en-US" dirty="0"/>
              <a:t>Results: World Map</a:t>
            </a:r>
          </a:p>
        </p:txBody>
      </p:sp>
      <p:pic>
        <p:nvPicPr>
          <p:cNvPr id="6" name="Content Placeholder 5" descr="Map&#10;&#10;Description automatically generated">
            <a:extLst>
              <a:ext uri="{FF2B5EF4-FFF2-40B4-BE49-F238E27FC236}">
                <a16:creationId xmlns:a16="http://schemas.microsoft.com/office/drawing/2014/main" id="{B2761A77-0486-03F1-76EE-2FB1A06EFD8A}"/>
              </a:ext>
            </a:extLst>
          </p:cNvPr>
          <p:cNvPicPr>
            <a:picLocks noGrp="1" noChangeAspect="1"/>
          </p:cNvPicPr>
          <p:nvPr>
            <p:ph idx="1"/>
          </p:nvPr>
        </p:nvPicPr>
        <p:blipFill>
          <a:blip r:embed="rId3"/>
          <a:stretch>
            <a:fillRect/>
          </a:stretch>
        </p:blipFill>
        <p:spPr>
          <a:xfrm>
            <a:off x="273475" y="2759093"/>
            <a:ext cx="8597049" cy="3646189"/>
          </a:xfrm>
        </p:spPr>
      </p:pic>
      <p:sp>
        <p:nvSpPr>
          <p:cNvPr id="4" name="Slide Number Placeholder 3">
            <a:extLst>
              <a:ext uri="{FF2B5EF4-FFF2-40B4-BE49-F238E27FC236}">
                <a16:creationId xmlns:a16="http://schemas.microsoft.com/office/drawing/2014/main" id="{34A98912-E098-7F0C-17FB-9E52EF7DAA9F}"/>
              </a:ext>
            </a:extLst>
          </p:cNvPr>
          <p:cNvSpPr>
            <a:spLocks noGrp="1"/>
          </p:cNvSpPr>
          <p:nvPr>
            <p:ph type="sldNum" sz="quarter" idx="12"/>
          </p:nvPr>
        </p:nvSpPr>
        <p:spPr/>
        <p:txBody>
          <a:bodyPr/>
          <a:lstStyle/>
          <a:p>
            <a:fld id="{D57F1E4F-1CFF-5643-939E-02111984F565}" type="slidenum">
              <a:rPr lang="en-US" smtClean="0"/>
              <a:t>33</a:t>
            </a:fld>
            <a:endParaRPr lang="en-US" dirty="0"/>
          </a:p>
        </p:txBody>
      </p:sp>
      <p:cxnSp>
        <p:nvCxnSpPr>
          <p:cNvPr id="5" name="Straight Connector 4">
            <a:extLst>
              <a:ext uri="{FF2B5EF4-FFF2-40B4-BE49-F238E27FC236}">
                <a16:creationId xmlns:a16="http://schemas.microsoft.com/office/drawing/2014/main" id="{CECD91D9-9B97-B401-9C24-DA3B3928D7EE}"/>
              </a:ext>
            </a:extLst>
          </p:cNvPr>
          <p:cNvCxnSpPr>
            <a:cxnSpLocks/>
          </p:cNvCxnSpPr>
          <p:nvPr/>
        </p:nvCxnSpPr>
        <p:spPr>
          <a:xfrm>
            <a:off x="2412422" y="2329661"/>
            <a:ext cx="2296801" cy="18932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D0156B-D5FF-DCC0-5271-17EDD2AD6F0A}"/>
              </a:ext>
            </a:extLst>
          </p:cNvPr>
          <p:cNvCxnSpPr>
            <a:cxnSpLocks/>
          </p:cNvCxnSpPr>
          <p:nvPr/>
        </p:nvCxnSpPr>
        <p:spPr>
          <a:xfrm flipH="1">
            <a:off x="6970642" y="2314913"/>
            <a:ext cx="569448" cy="18932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C0CE2C0-FAD3-0E5E-C420-C86523548CEF}"/>
              </a:ext>
            </a:extLst>
          </p:cNvPr>
          <p:cNvSpPr txBox="1"/>
          <p:nvPr/>
        </p:nvSpPr>
        <p:spPr>
          <a:xfrm>
            <a:off x="979438" y="1559416"/>
            <a:ext cx="2025011" cy="923330"/>
          </a:xfrm>
          <a:prstGeom prst="rect">
            <a:avLst/>
          </a:prstGeom>
          <a:noFill/>
        </p:spPr>
        <p:txBody>
          <a:bodyPr wrap="square" rtlCol="0">
            <a:spAutoFit/>
          </a:bodyPr>
          <a:lstStyle/>
          <a:p>
            <a:r>
              <a:rPr lang="en-US" dirty="0"/>
              <a:t>dark red = </a:t>
            </a:r>
            <a:br>
              <a:rPr lang="en-US" dirty="0"/>
            </a:br>
            <a:r>
              <a:rPr lang="en-US" dirty="0"/>
              <a:t>very negative </a:t>
            </a:r>
            <a:br>
              <a:rPr lang="en-US" dirty="0"/>
            </a:br>
            <a:r>
              <a:rPr lang="en-US" dirty="0"/>
              <a:t>sentiment</a:t>
            </a:r>
          </a:p>
        </p:txBody>
      </p:sp>
      <p:sp>
        <p:nvSpPr>
          <p:cNvPr id="12" name="TextBox 11">
            <a:extLst>
              <a:ext uri="{FF2B5EF4-FFF2-40B4-BE49-F238E27FC236}">
                <a16:creationId xmlns:a16="http://schemas.microsoft.com/office/drawing/2014/main" id="{015F70DD-8AB9-C1F2-F6FE-49372C530466}"/>
              </a:ext>
            </a:extLst>
          </p:cNvPr>
          <p:cNvSpPr txBox="1"/>
          <p:nvPr/>
        </p:nvSpPr>
        <p:spPr>
          <a:xfrm>
            <a:off x="6731579" y="1391583"/>
            <a:ext cx="2025011" cy="923330"/>
          </a:xfrm>
          <a:prstGeom prst="rect">
            <a:avLst/>
          </a:prstGeom>
          <a:noFill/>
        </p:spPr>
        <p:txBody>
          <a:bodyPr wrap="square" rtlCol="0">
            <a:spAutoFit/>
          </a:bodyPr>
          <a:lstStyle/>
          <a:p>
            <a:r>
              <a:rPr lang="en-US" dirty="0"/>
              <a:t>dark green = </a:t>
            </a:r>
            <a:br>
              <a:rPr lang="en-US" dirty="0"/>
            </a:br>
            <a:r>
              <a:rPr lang="en-US" dirty="0"/>
              <a:t>very positive </a:t>
            </a:r>
            <a:br>
              <a:rPr lang="en-US" dirty="0"/>
            </a:br>
            <a:r>
              <a:rPr lang="en-US" dirty="0"/>
              <a:t>sentiment</a:t>
            </a:r>
          </a:p>
        </p:txBody>
      </p:sp>
      <p:cxnSp>
        <p:nvCxnSpPr>
          <p:cNvPr id="17" name="Straight Connector 16">
            <a:extLst>
              <a:ext uri="{FF2B5EF4-FFF2-40B4-BE49-F238E27FC236}">
                <a16:creationId xmlns:a16="http://schemas.microsoft.com/office/drawing/2014/main" id="{A7FEC1B6-390E-439C-03A7-D343A67DD129}"/>
              </a:ext>
            </a:extLst>
          </p:cNvPr>
          <p:cNvCxnSpPr>
            <a:cxnSpLocks/>
          </p:cNvCxnSpPr>
          <p:nvPr/>
        </p:nvCxnSpPr>
        <p:spPr>
          <a:xfrm>
            <a:off x="4709223" y="2329661"/>
            <a:ext cx="691922" cy="203586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409A2A-2FD9-22C9-240D-61B00E765769}"/>
              </a:ext>
            </a:extLst>
          </p:cNvPr>
          <p:cNvSpPr txBox="1"/>
          <p:nvPr/>
        </p:nvSpPr>
        <p:spPr>
          <a:xfrm>
            <a:off x="4028624" y="1462867"/>
            <a:ext cx="2025011" cy="923330"/>
          </a:xfrm>
          <a:prstGeom prst="rect">
            <a:avLst/>
          </a:prstGeom>
          <a:noFill/>
        </p:spPr>
        <p:txBody>
          <a:bodyPr wrap="square" rtlCol="0">
            <a:spAutoFit/>
          </a:bodyPr>
          <a:lstStyle/>
          <a:p>
            <a:r>
              <a:rPr lang="en-US" dirty="0"/>
              <a:t>yellow = </a:t>
            </a:r>
            <a:br>
              <a:rPr lang="en-US" dirty="0"/>
            </a:br>
            <a:r>
              <a:rPr lang="en-US" dirty="0"/>
              <a:t>neutral sentiment</a:t>
            </a:r>
          </a:p>
        </p:txBody>
      </p:sp>
    </p:spTree>
    <p:extLst>
      <p:ext uri="{BB962C8B-B14F-4D97-AF65-F5344CB8AC3E}">
        <p14:creationId xmlns:p14="http://schemas.microsoft.com/office/powerpoint/2010/main" val="1214806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7ED-AE47-9DA2-929B-4939B04B96C4}"/>
              </a:ext>
            </a:extLst>
          </p:cNvPr>
          <p:cNvSpPr>
            <a:spLocks noGrp="1"/>
          </p:cNvSpPr>
          <p:nvPr>
            <p:ph type="title"/>
          </p:nvPr>
        </p:nvSpPr>
        <p:spPr>
          <a:xfrm>
            <a:off x="5664680" y="1380226"/>
            <a:ext cx="3479320" cy="3517682"/>
          </a:xfrm>
        </p:spPr>
        <p:txBody>
          <a:bodyPr vert="horz" lIns="68580" tIns="34290" rIns="68580" bIns="34290" rtlCol="0" anchor="b">
            <a:noAutofit/>
          </a:bodyPr>
          <a:lstStyle/>
          <a:p>
            <a:r>
              <a:rPr lang="en-US" sz="2400" dirty="0">
                <a:solidFill>
                  <a:srgbClr val="EBEBEB"/>
                </a:solidFill>
              </a:rPr>
              <a:t>1) NLP on Texts About Privacy</a:t>
            </a:r>
            <a:br>
              <a:rPr lang="en-US" sz="2400" dirty="0">
                <a:solidFill>
                  <a:srgbClr val="EBEBEB"/>
                </a:solidFill>
              </a:rPr>
            </a:br>
            <a:br>
              <a:rPr lang="en-US" sz="2400" dirty="0">
                <a:solidFill>
                  <a:srgbClr val="EBEBEB"/>
                </a:solidFill>
              </a:rPr>
            </a:br>
            <a:r>
              <a:rPr lang="en-US" sz="2400" dirty="0">
                <a:solidFill>
                  <a:srgbClr val="EBEBEB"/>
                </a:solidFill>
              </a:rPr>
              <a:t>2) Language Model Biases</a:t>
            </a:r>
            <a:br>
              <a:rPr lang="en-US" sz="2400" dirty="0">
                <a:solidFill>
                  <a:srgbClr val="EBEBEB"/>
                </a:solidFill>
              </a:rPr>
            </a:br>
            <a:br>
              <a:rPr lang="en-US" sz="2400" dirty="0">
                <a:solidFill>
                  <a:srgbClr val="EBEBEB"/>
                </a:solidFill>
              </a:rPr>
            </a:br>
            <a:r>
              <a:rPr lang="en-US" sz="2400" b="1" dirty="0">
                <a:solidFill>
                  <a:srgbClr val="EBEBEB"/>
                </a:solidFill>
              </a:rPr>
              <a:t>3) Research Vignettes</a:t>
            </a:r>
          </a:p>
        </p:txBody>
      </p:sp>
      <p:pic>
        <p:nvPicPr>
          <p:cNvPr id="11" name="Content Placeholder 10">
            <a:extLst>
              <a:ext uri="{FF2B5EF4-FFF2-40B4-BE49-F238E27FC236}">
                <a16:creationId xmlns:a16="http://schemas.microsoft.com/office/drawing/2014/main" id="{FA658B99-C832-8CC5-1BB8-D29FC0B00D7B}"/>
              </a:ext>
            </a:extLst>
          </p:cNvPr>
          <p:cNvPicPr>
            <a:picLocks noGrp="1" noChangeAspect="1"/>
          </p:cNvPicPr>
          <p:nvPr>
            <p:ph idx="1"/>
          </p:nvPr>
        </p:nvPicPr>
        <p:blipFill rotWithShape="1">
          <a:blip r:embed="rId2"/>
          <a:srcRect r="1" b="11624"/>
          <a:stretch/>
        </p:blipFill>
        <p:spPr>
          <a:xfrm>
            <a:off x="-172513" y="857253"/>
            <a:ext cx="5819940" cy="5143493"/>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13" name="Slide Number Placeholder 12">
            <a:extLst>
              <a:ext uri="{FF2B5EF4-FFF2-40B4-BE49-F238E27FC236}">
                <a16:creationId xmlns:a16="http://schemas.microsoft.com/office/drawing/2014/main" id="{EDC59AFF-2AF5-8F4A-290E-2324DFF05A35}"/>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3340784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33AD-CB5F-E573-B50C-911CA60C21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817948-285F-78EB-EA77-4CB7D06CB400}"/>
              </a:ext>
            </a:extLst>
          </p:cNvPr>
          <p:cNvSpPr>
            <a:spLocks noGrp="1"/>
          </p:cNvSpPr>
          <p:nvPr>
            <p:ph idx="1"/>
          </p:nvPr>
        </p:nvSpPr>
        <p:spPr/>
        <p:txBody>
          <a:bodyPr/>
          <a:lstStyle/>
          <a:p>
            <a:pPr marL="0" indent="0">
              <a:buNone/>
            </a:pPr>
            <a:r>
              <a:rPr lang="en-US" dirty="0"/>
              <a:t>Language is a common medium for sharing personal information. Where else can NLP or language resource creation help with questions about privacy and ethics?</a:t>
            </a:r>
          </a:p>
          <a:p>
            <a:pPr marL="0" indent="0">
              <a:buNone/>
            </a:pPr>
            <a:endParaRPr lang="en-US" dirty="0"/>
          </a:p>
          <a:p>
            <a:pPr marL="0" indent="0">
              <a:buNone/>
            </a:pPr>
            <a:r>
              <a:rPr lang="en-US" dirty="0"/>
              <a:t>I’ll share two vignettes:</a:t>
            </a:r>
          </a:p>
          <a:p>
            <a:r>
              <a:rPr lang="en-US" dirty="0"/>
              <a:t>Socioeconomic status and privacy on Twitter</a:t>
            </a:r>
          </a:p>
          <a:p>
            <a:r>
              <a:rPr lang="en-US" dirty="0"/>
              <a:t>Law enforcement, radios, and privacy</a:t>
            </a:r>
          </a:p>
          <a:p>
            <a:endParaRPr lang="en-US" dirty="0"/>
          </a:p>
          <a:p>
            <a:endParaRPr lang="en-US" dirty="0"/>
          </a:p>
        </p:txBody>
      </p:sp>
      <p:sp>
        <p:nvSpPr>
          <p:cNvPr id="4" name="Slide Number Placeholder 3">
            <a:extLst>
              <a:ext uri="{FF2B5EF4-FFF2-40B4-BE49-F238E27FC236}">
                <a16:creationId xmlns:a16="http://schemas.microsoft.com/office/drawing/2014/main" id="{F69D70E0-BE06-7A9E-F004-F80076FD44E6}"/>
              </a:ext>
            </a:extLst>
          </p:cNvPr>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2070190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0951-0F8F-4584-5A92-B718D0E781A2}"/>
              </a:ext>
            </a:extLst>
          </p:cNvPr>
          <p:cNvSpPr>
            <a:spLocks noGrp="1"/>
          </p:cNvSpPr>
          <p:nvPr>
            <p:ph type="title"/>
          </p:nvPr>
        </p:nvSpPr>
        <p:spPr/>
        <p:txBody>
          <a:bodyPr/>
          <a:lstStyle/>
          <a:p>
            <a:r>
              <a:rPr lang="en-US" dirty="0"/>
              <a:t>Privacy and Socioeconomic Status</a:t>
            </a:r>
          </a:p>
        </p:txBody>
      </p:sp>
      <p:sp>
        <p:nvSpPr>
          <p:cNvPr id="3" name="Content Placeholder 2">
            <a:extLst>
              <a:ext uri="{FF2B5EF4-FFF2-40B4-BE49-F238E27FC236}">
                <a16:creationId xmlns:a16="http://schemas.microsoft.com/office/drawing/2014/main" id="{3E8CB384-96FB-4A3E-EE0C-81AA2C8D130C}"/>
              </a:ext>
            </a:extLst>
          </p:cNvPr>
          <p:cNvSpPr>
            <a:spLocks noGrp="1"/>
          </p:cNvSpPr>
          <p:nvPr>
            <p:ph idx="1"/>
          </p:nvPr>
        </p:nvSpPr>
        <p:spPr/>
        <p:txBody>
          <a:bodyPr/>
          <a:lstStyle/>
          <a:p>
            <a:pPr marL="0" indent="0">
              <a:buNone/>
            </a:pPr>
            <a:r>
              <a:rPr lang="en-US" dirty="0"/>
              <a:t>A 2017 survey-based study by Data &amp; Society showed that individuals of low socioeconomic status (SES) reported both:</a:t>
            </a:r>
          </a:p>
          <a:p>
            <a:r>
              <a:rPr lang="en-US" dirty="0"/>
              <a:t>Greater concerns about possible harms caused by online data collection</a:t>
            </a:r>
          </a:p>
          <a:p>
            <a:r>
              <a:rPr lang="en-US" dirty="0"/>
              <a:t>Lower confidence in understanding privacy-related information</a:t>
            </a:r>
          </a:p>
          <a:p>
            <a:pPr marL="0" indent="0">
              <a:buNone/>
            </a:pPr>
            <a:r>
              <a:rPr lang="en-US" dirty="0"/>
              <a:t>We decided to study the relationship between socioeconomic status and personal disclosures on social media.</a:t>
            </a:r>
          </a:p>
          <a:p>
            <a:endParaRPr lang="en-US" dirty="0"/>
          </a:p>
        </p:txBody>
      </p:sp>
      <p:sp>
        <p:nvSpPr>
          <p:cNvPr id="4" name="Slide Number Placeholder 3">
            <a:extLst>
              <a:ext uri="{FF2B5EF4-FFF2-40B4-BE49-F238E27FC236}">
                <a16:creationId xmlns:a16="http://schemas.microsoft.com/office/drawing/2014/main" id="{13538E3C-1F74-6884-31F8-2BFF9F8C3EB2}"/>
              </a:ext>
            </a:extLst>
          </p:cNvPr>
          <p:cNvSpPr>
            <a:spLocks noGrp="1"/>
          </p:cNvSpPr>
          <p:nvPr>
            <p:ph type="sldNum" sz="quarter" idx="12"/>
          </p:nvPr>
        </p:nvSpPr>
        <p:spPr/>
        <p:txBody>
          <a:bodyPr/>
          <a:lstStyle/>
          <a:p>
            <a:fld id="{D57F1E4F-1CFF-5643-939E-02111984F565}" type="slidenum">
              <a:rPr lang="en-US" smtClean="0"/>
              <a:t>36</a:t>
            </a:fld>
            <a:endParaRPr lang="en-US" dirty="0"/>
          </a:p>
        </p:txBody>
      </p:sp>
      <p:sp>
        <p:nvSpPr>
          <p:cNvPr id="6" name="TextBox 5">
            <a:extLst>
              <a:ext uri="{FF2B5EF4-FFF2-40B4-BE49-F238E27FC236}">
                <a16:creationId xmlns:a16="http://schemas.microsoft.com/office/drawing/2014/main" id="{15EEC2A7-D5DA-9727-CCB0-F853EEAFA04D}"/>
              </a:ext>
            </a:extLst>
          </p:cNvPr>
          <p:cNvSpPr txBox="1"/>
          <p:nvPr/>
        </p:nvSpPr>
        <p:spPr>
          <a:xfrm>
            <a:off x="1376430" y="6155695"/>
            <a:ext cx="5713389" cy="584775"/>
          </a:xfrm>
          <a:prstGeom prst="rect">
            <a:avLst/>
          </a:prstGeom>
          <a:noFill/>
        </p:spPr>
        <p:txBody>
          <a:bodyPr wrap="square">
            <a:spAutoFit/>
          </a:bodyPr>
          <a:lstStyle/>
          <a:p>
            <a:r>
              <a:rPr lang="en-US" sz="800" dirty="0"/>
              <a:t>Digital Inequality Through the Lens of Self-Disclosure. </a:t>
            </a:r>
            <a:r>
              <a:rPr lang="en-US" sz="800" dirty="0" err="1"/>
              <a:t>Jooyoung</a:t>
            </a:r>
            <a:r>
              <a:rPr lang="en-US" sz="800" dirty="0"/>
              <a:t> Lee, Sarah </a:t>
            </a:r>
            <a:r>
              <a:rPr lang="en-US" sz="800" dirty="0" err="1"/>
              <a:t>Rajtmajer</a:t>
            </a:r>
            <a:r>
              <a:rPr lang="en-US" sz="800" dirty="0"/>
              <a:t>, </a:t>
            </a:r>
            <a:r>
              <a:rPr lang="en-US" sz="800" dirty="0" err="1"/>
              <a:t>Eesha</a:t>
            </a:r>
            <a:r>
              <a:rPr lang="en-US" sz="800" dirty="0"/>
              <a:t> </a:t>
            </a:r>
            <a:r>
              <a:rPr lang="en-US" sz="800" dirty="0" err="1"/>
              <a:t>Srivatsavaya</a:t>
            </a:r>
            <a:r>
              <a:rPr lang="en-US" sz="800" dirty="0"/>
              <a:t>, and Shomir Wilson. In Proceedings on Privacy Enhancing Technologies (</a:t>
            </a:r>
            <a:r>
              <a:rPr lang="en-US" sz="800" dirty="0" err="1"/>
              <a:t>PoPETs</a:t>
            </a:r>
            <a:r>
              <a:rPr lang="en-US" sz="800" dirty="0"/>
              <a:t>), 2021.</a:t>
            </a:r>
          </a:p>
          <a:p>
            <a:endParaRPr lang="en-US" sz="800" dirty="0"/>
          </a:p>
          <a:p>
            <a:r>
              <a:rPr lang="en-US" sz="800" dirty="0"/>
              <a:t>Privacy, Security, and Digital Inequality. Mary Madden. Data &amp; Society, 2017.</a:t>
            </a:r>
          </a:p>
        </p:txBody>
      </p:sp>
    </p:spTree>
    <p:extLst>
      <p:ext uri="{BB962C8B-B14F-4D97-AF65-F5344CB8AC3E}">
        <p14:creationId xmlns:p14="http://schemas.microsoft.com/office/powerpoint/2010/main" val="2886364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A3505-B80E-934A-658B-BEF2619CB6C4}"/>
              </a:ext>
            </a:extLst>
          </p:cNvPr>
          <p:cNvSpPr>
            <a:spLocks noGrp="1"/>
          </p:cNvSpPr>
          <p:nvPr>
            <p:ph idx="1"/>
          </p:nvPr>
        </p:nvSpPr>
        <p:spPr>
          <a:xfrm>
            <a:off x="3902298" y="2062127"/>
            <a:ext cx="5241702" cy="4195481"/>
          </a:xfrm>
        </p:spPr>
        <p:txBody>
          <a:bodyPr/>
          <a:lstStyle/>
          <a:p>
            <a:pPr marL="0" indent="0">
              <a:buNone/>
            </a:pPr>
            <a:r>
              <a:rPr lang="en-US" dirty="0"/>
              <a:t>We ran a user study with 125 participants who used Twitter, collecting all their tweets over a one month period.</a:t>
            </a:r>
          </a:p>
          <a:p>
            <a:pPr marL="0" indent="0">
              <a:buNone/>
            </a:pPr>
            <a:r>
              <a:rPr lang="en-US" dirty="0"/>
              <a:t>SES didn’t appear to affect the volume or types of personal disclosures.</a:t>
            </a:r>
          </a:p>
          <a:p>
            <a:pPr marL="0" indent="0">
              <a:buNone/>
            </a:pPr>
            <a:r>
              <a:rPr lang="en-US" dirty="0"/>
              <a:t>However, we observed statistically significant differences in disclosure based on gender and education.</a:t>
            </a:r>
          </a:p>
          <a:p>
            <a:pPr marL="0" indent="0">
              <a:buNone/>
            </a:pPr>
            <a:endParaRPr lang="en-US" dirty="0"/>
          </a:p>
          <a:p>
            <a:pPr marL="0" indent="0">
              <a:buNone/>
            </a:pPr>
            <a:r>
              <a:rPr lang="en-US" dirty="0"/>
              <a:t>NSF is funding us to further study possible privacy-SES links.</a:t>
            </a:r>
          </a:p>
        </p:txBody>
      </p:sp>
      <p:sp>
        <p:nvSpPr>
          <p:cNvPr id="4" name="Slide Number Placeholder 3">
            <a:extLst>
              <a:ext uri="{FF2B5EF4-FFF2-40B4-BE49-F238E27FC236}">
                <a16:creationId xmlns:a16="http://schemas.microsoft.com/office/drawing/2014/main" id="{B7CDA3E5-02C2-F494-B050-310029F40A4D}"/>
              </a:ext>
            </a:extLst>
          </p:cNvPr>
          <p:cNvSpPr>
            <a:spLocks noGrp="1"/>
          </p:cNvSpPr>
          <p:nvPr>
            <p:ph type="sldNum" sz="quarter" idx="12"/>
          </p:nvPr>
        </p:nvSpPr>
        <p:spPr/>
        <p:txBody>
          <a:bodyPr/>
          <a:lstStyle/>
          <a:p>
            <a:fld id="{D57F1E4F-1CFF-5643-939E-02111984F565}" type="slidenum">
              <a:rPr lang="en-US" smtClean="0"/>
              <a:t>37</a:t>
            </a:fld>
            <a:endParaRPr lang="en-US" dirty="0"/>
          </a:p>
        </p:txBody>
      </p:sp>
      <p:sp>
        <p:nvSpPr>
          <p:cNvPr id="5" name="Title 1">
            <a:extLst>
              <a:ext uri="{FF2B5EF4-FFF2-40B4-BE49-F238E27FC236}">
                <a16:creationId xmlns:a16="http://schemas.microsoft.com/office/drawing/2014/main" id="{3F12AB3B-8865-2453-296A-1CD2E253EE21}"/>
              </a:ext>
            </a:extLst>
          </p:cNvPr>
          <p:cNvSpPr>
            <a:spLocks noGrp="1"/>
          </p:cNvSpPr>
          <p:nvPr>
            <p:ph type="title"/>
          </p:nvPr>
        </p:nvSpPr>
        <p:spPr/>
        <p:txBody>
          <a:bodyPr/>
          <a:lstStyle/>
          <a:p>
            <a:r>
              <a:rPr lang="en-US" dirty="0"/>
              <a:t>Privacy and Socioeconomic Status</a:t>
            </a:r>
          </a:p>
        </p:txBody>
      </p:sp>
      <p:graphicFrame>
        <p:nvGraphicFramePr>
          <p:cNvPr id="6" name="Table 6">
            <a:extLst>
              <a:ext uri="{FF2B5EF4-FFF2-40B4-BE49-F238E27FC236}">
                <a16:creationId xmlns:a16="http://schemas.microsoft.com/office/drawing/2014/main" id="{0D5F2AA7-DBAA-A0AD-8368-CB6EA2106AAC}"/>
              </a:ext>
            </a:extLst>
          </p:cNvPr>
          <p:cNvGraphicFramePr>
            <a:graphicFrameLocks noGrp="1"/>
          </p:cNvGraphicFramePr>
          <p:nvPr>
            <p:extLst>
              <p:ext uri="{D42A27DB-BD31-4B8C-83A1-F6EECF244321}">
                <p14:modId xmlns:p14="http://schemas.microsoft.com/office/powerpoint/2010/main" val="2756151020"/>
              </p:ext>
            </p:extLst>
          </p:nvPr>
        </p:nvGraphicFramePr>
        <p:xfrm>
          <a:off x="178157" y="1952657"/>
          <a:ext cx="3666187" cy="4069080"/>
        </p:xfrm>
        <a:graphic>
          <a:graphicData uri="http://schemas.openxmlformats.org/drawingml/2006/table">
            <a:tbl>
              <a:tblPr firstRow="1" bandRow="1">
                <a:tableStyleId>{7DF18680-E054-41AD-8BC1-D1AEF772440D}</a:tableStyleId>
              </a:tblPr>
              <a:tblGrid>
                <a:gridCol w="1573370">
                  <a:extLst>
                    <a:ext uri="{9D8B030D-6E8A-4147-A177-3AD203B41FA5}">
                      <a16:colId xmlns:a16="http://schemas.microsoft.com/office/drawing/2014/main" val="1054444306"/>
                    </a:ext>
                  </a:extLst>
                </a:gridCol>
                <a:gridCol w="2092817">
                  <a:extLst>
                    <a:ext uri="{9D8B030D-6E8A-4147-A177-3AD203B41FA5}">
                      <a16:colId xmlns:a16="http://schemas.microsoft.com/office/drawing/2014/main" val="3448877241"/>
                    </a:ext>
                  </a:extLst>
                </a:gridCol>
              </a:tblGrid>
              <a:tr h="370840">
                <a:tc>
                  <a:txBody>
                    <a:bodyPr/>
                    <a:lstStyle/>
                    <a:p>
                      <a:r>
                        <a:rPr lang="en-US" sz="1600" dirty="0"/>
                        <a:t>Category</a:t>
                      </a:r>
                    </a:p>
                  </a:txBody>
                  <a:tcPr/>
                </a:tc>
                <a:tc>
                  <a:txBody>
                    <a:bodyPr/>
                    <a:lstStyle/>
                    <a:p>
                      <a:r>
                        <a:rPr lang="en-US" sz="1600" dirty="0"/>
                        <a:t>Sub-Categories</a:t>
                      </a:r>
                    </a:p>
                  </a:txBody>
                  <a:tcPr/>
                </a:tc>
                <a:extLst>
                  <a:ext uri="{0D108BD9-81ED-4DB2-BD59-A6C34878D82A}">
                    <a16:rowId xmlns:a16="http://schemas.microsoft.com/office/drawing/2014/main" val="3412205102"/>
                  </a:ext>
                </a:extLst>
              </a:tr>
              <a:tr h="370840">
                <a:tc>
                  <a:txBody>
                    <a:bodyPr/>
                    <a:lstStyle/>
                    <a:p>
                      <a:r>
                        <a:rPr lang="en-US" sz="1600" dirty="0"/>
                        <a:t>Demographic</a:t>
                      </a:r>
                    </a:p>
                  </a:txBody>
                  <a:tcPr/>
                </a:tc>
                <a:tc>
                  <a:txBody>
                    <a:bodyPr/>
                    <a:lstStyle/>
                    <a:p>
                      <a:r>
                        <a:rPr lang="en-US" sz="1600" dirty="0"/>
                        <a:t>Birthday/Age</a:t>
                      </a:r>
                    </a:p>
                    <a:p>
                      <a:r>
                        <a:rPr lang="en-US" sz="1600" dirty="0"/>
                        <a:t>Race/Ethnicity</a:t>
                      </a:r>
                    </a:p>
                    <a:p>
                      <a:r>
                        <a:rPr lang="en-US" sz="1600" dirty="0"/>
                        <a:t>Gender</a:t>
                      </a:r>
                    </a:p>
                    <a:p>
                      <a:r>
                        <a:rPr lang="en-US" sz="1600" dirty="0"/>
                        <a:t>Marital Status</a:t>
                      </a:r>
                    </a:p>
                    <a:p>
                      <a:r>
                        <a:rPr lang="en-US" sz="1600" dirty="0"/>
                        <a:t>Education</a:t>
                      </a:r>
                    </a:p>
                    <a:p>
                      <a:r>
                        <a:rPr lang="en-US" sz="1600" dirty="0"/>
                        <a:t>Employment Status</a:t>
                      </a:r>
                    </a:p>
                  </a:txBody>
                  <a:tcPr/>
                </a:tc>
                <a:extLst>
                  <a:ext uri="{0D108BD9-81ED-4DB2-BD59-A6C34878D82A}">
                    <a16:rowId xmlns:a16="http://schemas.microsoft.com/office/drawing/2014/main" val="1903497595"/>
                  </a:ext>
                </a:extLst>
              </a:tr>
              <a:tr h="370840">
                <a:tc>
                  <a:txBody>
                    <a:bodyPr/>
                    <a:lstStyle/>
                    <a:p>
                      <a:r>
                        <a:rPr lang="en-US" sz="1600" dirty="0"/>
                        <a:t>Personal Identifier</a:t>
                      </a:r>
                    </a:p>
                  </a:txBody>
                  <a:tcPr/>
                </a:tc>
                <a:tc>
                  <a:txBody>
                    <a:bodyPr/>
                    <a:lstStyle/>
                    <a:p>
                      <a:r>
                        <a:rPr lang="en-US" sz="1600" dirty="0"/>
                        <a:t>Phone Number</a:t>
                      </a:r>
                    </a:p>
                    <a:p>
                      <a:r>
                        <a:rPr lang="en-US" sz="1600" dirty="0"/>
                        <a:t>Email Address</a:t>
                      </a:r>
                    </a:p>
                    <a:p>
                      <a:r>
                        <a:rPr lang="en-US" sz="1600" dirty="0"/>
                        <a:t>SSN</a:t>
                      </a:r>
                    </a:p>
                  </a:txBody>
                  <a:tcPr/>
                </a:tc>
                <a:extLst>
                  <a:ext uri="{0D108BD9-81ED-4DB2-BD59-A6C34878D82A}">
                    <a16:rowId xmlns:a16="http://schemas.microsoft.com/office/drawing/2014/main" val="3573539418"/>
                  </a:ext>
                </a:extLst>
              </a:tr>
              <a:tr h="370840">
                <a:tc>
                  <a:txBody>
                    <a:bodyPr/>
                    <a:lstStyle/>
                    <a:p>
                      <a:r>
                        <a:rPr lang="en-US" sz="1600" dirty="0"/>
                        <a:t>Location</a:t>
                      </a:r>
                    </a:p>
                  </a:txBody>
                  <a:tcPr/>
                </a:tc>
                <a:tc>
                  <a:txBody>
                    <a:bodyPr/>
                    <a:lstStyle/>
                    <a:p>
                      <a:r>
                        <a:rPr lang="en-US" sz="1600" dirty="0"/>
                        <a:t>Location</a:t>
                      </a:r>
                    </a:p>
                  </a:txBody>
                  <a:tcPr/>
                </a:tc>
                <a:extLst>
                  <a:ext uri="{0D108BD9-81ED-4DB2-BD59-A6C34878D82A}">
                    <a16:rowId xmlns:a16="http://schemas.microsoft.com/office/drawing/2014/main" val="2465000030"/>
                  </a:ext>
                </a:extLst>
              </a:tr>
              <a:tr h="370840">
                <a:tc>
                  <a:txBody>
                    <a:bodyPr/>
                    <a:lstStyle/>
                    <a:p>
                      <a:r>
                        <a:rPr lang="en-US" sz="1600" dirty="0"/>
                        <a:t>Subjective</a:t>
                      </a:r>
                    </a:p>
                  </a:txBody>
                  <a:tcPr/>
                </a:tc>
                <a:tc>
                  <a:txBody>
                    <a:bodyPr/>
                    <a:lstStyle/>
                    <a:p>
                      <a:r>
                        <a:rPr lang="en-US" sz="1600" dirty="0"/>
                        <a:t>Emotion/Opinion</a:t>
                      </a:r>
                    </a:p>
                    <a:p>
                      <a:r>
                        <a:rPr lang="en-US" sz="1600" dirty="0"/>
                        <a:t>Interest</a:t>
                      </a:r>
                    </a:p>
                  </a:txBody>
                  <a:tcPr/>
                </a:tc>
                <a:extLst>
                  <a:ext uri="{0D108BD9-81ED-4DB2-BD59-A6C34878D82A}">
                    <a16:rowId xmlns:a16="http://schemas.microsoft.com/office/drawing/2014/main" val="3655403247"/>
                  </a:ext>
                </a:extLst>
              </a:tr>
              <a:tr h="370840">
                <a:tc>
                  <a:txBody>
                    <a:bodyPr/>
                    <a:lstStyle/>
                    <a:p>
                      <a:r>
                        <a:rPr lang="en-US" sz="1600" dirty="0"/>
                        <a:t>None</a:t>
                      </a:r>
                    </a:p>
                  </a:txBody>
                  <a:tcPr/>
                </a:tc>
                <a:tc>
                  <a:txBody>
                    <a:bodyPr/>
                    <a:lstStyle/>
                    <a:p>
                      <a:r>
                        <a:rPr lang="en-US" sz="1600" dirty="0"/>
                        <a:t>No Disclosure</a:t>
                      </a:r>
                    </a:p>
                  </a:txBody>
                  <a:tcPr/>
                </a:tc>
                <a:extLst>
                  <a:ext uri="{0D108BD9-81ED-4DB2-BD59-A6C34878D82A}">
                    <a16:rowId xmlns:a16="http://schemas.microsoft.com/office/drawing/2014/main" val="452452273"/>
                  </a:ext>
                </a:extLst>
              </a:tr>
            </a:tbl>
          </a:graphicData>
        </a:graphic>
      </p:graphicFrame>
      <p:sp>
        <p:nvSpPr>
          <p:cNvPr id="8" name="TextBox 7">
            <a:extLst>
              <a:ext uri="{FF2B5EF4-FFF2-40B4-BE49-F238E27FC236}">
                <a16:creationId xmlns:a16="http://schemas.microsoft.com/office/drawing/2014/main" id="{2944EA4B-B1CF-BC7F-FE8D-67512F83D83D}"/>
              </a:ext>
            </a:extLst>
          </p:cNvPr>
          <p:cNvSpPr txBox="1"/>
          <p:nvPr/>
        </p:nvSpPr>
        <p:spPr>
          <a:xfrm>
            <a:off x="1369991" y="6342438"/>
            <a:ext cx="5713389" cy="338554"/>
          </a:xfrm>
          <a:prstGeom prst="rect">
            <a:avLst/>
          </a:prstGeom>
          <a:noFill/>
        </p:spPr>
        <p:txBody>
          <a:bodyPr wrap="square">
            <a:spAutoFit/>
          </a:bodyPr>
          <a:lstStyle/>
          <a:p>
            <a:r>
              <a:rPr lang="en-US" sz="800" dirty="0"/>
              <a:t>Digital Inequality Through the Lens of Self-Disclosure. </a:t>
            </a:r>
            <a:r>
              <a:rPr lang="en-US" sz="800" dirty="0" err="1"/>
              <a:t>Jooyoung</a:t>
            </a:r>
            <a:r>
              <a:rPr lang="en-US" sz="800" dirty="0"/>
              <a:t> Lee, Sarah </a:t>
            </a:r>
            <a:r>
              <a:rPr lang="en-US" sz="800" dirty="0" err="1"/>
              <a:t>Rajtmajer</a:t>
            </a:r>
            <a:r>
              <a:rPr lang="en-US" sz="800" dirty="0"/>
              <a:t>, </a:t>
            </a:r>
            <a:r>
              <a:rPr lang="en-US" sz="800" dirty="0" err="1"/>
              <a:t>Eesha</a:t>
            </a:r>
            <a:r>
              <a:rPr lang="en-US" sz="800" dirty="0"/>
              <a:t> </a:t>
            </a:r>
            <a:r>
              <a:rPr lang="en-US" sz="800" dirty="0" err="1"/>
              <a:t>Srivatsavaya</a:t>
            </a:r>
            <a:r>
              <a:rPr lang="en-US" sz="800" dirty="0"/>
              <a:t>, and Shomir Wilson. In Proceedings on Privacy Enhancing Technologies (</a:t>
            </a:r>
            <a:r>
              <a:rPr lang="en-US" sz="800" dirty="0" err="1"/>
              <a:t>PoPETs</a:t>
            </a:r>
            <a:r>
              <a:rPr lang="en-US" sz="800" dirty="0"/>
              <a:t>), 2021.</a:t>
            </a:r>
          </a:p>
        </p:txBody>
      </p:sp>
    </p:spTree>
    <p:extLst>
      <p:ext uri="{BB962C8B-B14F-4D97-AF65-F5344CB8AC3E}">
        <p14:creationId xmlns:p14="http://schemas.microsoft.com/office/powerpoint/2010/main" val="411078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3D048-0CB2-66F1-BA30-9AC102058A13}"/>
              </a:ext>
            </a:extLst>
          </p:cNvPr>
          <p:cNvSpPr>
            <a:spLocks noGrp="1"/>
          </p:cNvSpPr>
          <p:nvPr>
            <p:ph type="title"/>
          </p:nvPr>
        </p:nvSpPr>
        <p:spPr>
          <a:xfrm>
            <a:off x="484709" y="452718"/>
            <a:ext cx="8002467" cy="1400530"/>
          </a:xfrm>
        </p:spPr>
        <p:txBody>
          <a:bodyPr/>
          <a:lstStyle/>
          <a:p>
            <a:r>
              <a:rPr lang="en-US" dirty="0"/>
              <a:t>Law Enforcement Communications and Privacy</a:t>
            </a:r>
          </a:p>
        </p:txBody>
      </p:sp>
      <p:sp>
        <p:nvSpPr>
          <p:cNvPr id="3" name="Content Placeholder 2">
            <a:extLst>
              <a:ext uri="{FF2B5EF4-FFF2-40B4-BE49-F238E27FC236}">
                <a16:creationId xmlns:a16="http://schemas.microsoft.com/office/drawing/2014/main" id="{4381E539-D727-FE36-C6D4-275AEAB4B6FC}"/>
              </a:ext>
            </a:extLst>
          </p:cNvPr>
          <p:cNvSpPr>
            <a:spLocks noGrp="1"/>
          </p:cNvSpPr>
          <p:nvPr>
            <p:ph idx="1"/>
          </p:nvPr>
        </p:nvSpPr>
        <p:spPr>
          <a:xfrm>
            <a:off x="827700" y="2052925"/>
            <a:ext cx="5347720" cy="4195481"/>
          </a:xfrm>
        </p:spPr>
        <p:txBody>
          <a:bodyPr/>
          <a:lstStyle/>
          <a:p>
            <a:pPr marL="0" indent="0">
              <a:buNone/>
            </a:pPr>
            <a:r>
              <a:rPr lang="en-US" dirty="0"/>
              <a:t>Police use radios to communicate, and in many places their transmissions are unencrypted.</a:t>
            </a:r>
          </a:p>
          <a:p>
            <a:pPr marL="0" indent="0">
              <a:buNone/>
            </a:pPr>
            <a:r>
              <a:rPr lang="en-US" dirty="0"/>
              <a:t>What privacy risks does this pose for people they encounter?</a:t>
            </a:r>
          </a:p>
          <a:p>
            <a:pPr marL="0" indent="0">
              <a:buNone/>
            </a:pPr>
            <a:r>
              <a:rPr lang="en-US" dirty="0"/>
              <a:t>Are those risks unequally distributed?</a:t>
            </a:r>
          </a:p>
          <a:p>
            <a:pPr marL="0" indent="0">
              <a:buNone/>
            </a:pPr>
            <a:endParaRPr lang="en-US" dirty="0"/>
          </a:p>
          <a:p>
            <a:pPr marL="0" indent="0">
              <a:buNone/>
            </a:pPr>
            <a:r>
              <a:rPr lang="en-US" dirty="0"/>
              <a:t>We’re studying this using audio recordings and transcripts of police radio activity in the Chicago metro area.</a:t>
            </a:r>
          </a:p>
        </p:txBody>
      </p:sp>
      <p:sp>
        <p:nvSpPr>
          <p:cNvPr id="4" name="Slide Number Placeholder 3">
            <a:extLst>
              <a:ext uri="{FF2B5EF4-FFF2-40B4-BE49-F238E27FC236}">
                <a16:creationId xmlns:a16="http://schemas.microsoft.com/office/drawing/2014/main" id="{83B306A4-BE54-D0F5-61D5-2A018F275F35}"/>
              </a:ext>
            </a:extLst>
          </p:cNvPr>
          <p:cNvSpPr>
            <a:spLocks noGrp="1"/>
          </p:cNvSpPr>
          <p:nvPr>
            <p:ph type="sldNum" sz="quarter" idx="12"/>
          </p:nvPr>
        </p:nvSpPr>
        <p:spPr/>
        <p:txBody>
          <a:bodyPr/>
          <a:lstStyle/>
          <a:p>
            <a:fld id="{D57F1E4F-1CFF-5643-939E-02111984F565}" type="slidenum">
              <a:rPr lang="en-US" smtClean="0"/>
              <a:t>38</a:t>
            </a:fld>
            <a:endParaRPr lang="en-US" dirty="0"/>
          </a:p>
        </p:txBody>
      </p:sp>
      <p:pic>
        <p:nvPicPr>
          <p:cNvPr id="5" name="Google Shape;1191;g1f6224dfed2_0_31">
            <a:extLst>
              <a:ext uri="{FF2B5EF4-FFF2-40B4-BE49-F238E27FC236}">
                <a16:creationId xmlns:a16="http://schemas.microsoft.com/office/drawing/2014/main" id="{616EE7CC-5801-1439-AB8F-B2DF3E38C062}"/>
              </a:ext>
            </a:extLst>
          </p:cNvPr>
          <p:cNvPicPr preferRelativeResize="0"/>
          <p:nvPr/>
        </p:nvPicPr>
        <p:blipFill>
          <a:blip r:embed="rId3">
            <a:alphaModFix/>
          </a:blip>
          <a:stretch>
            <a:fillRect/>
          </a:stretch>
        </p:blipFill>
        <p:spPr>
          <a:xfrm>
            <a:off x="6429553" y="2380803"/>
            <a:ext cx="2221074" cy="2635574"/>
          </a:xfrm>
          <a:prstGeom prst="rect">
            <a:avLst/>
          </a:prstGeom>
          <a:noFill/>
          <a:ln>
            <a:noFill/>
          </a:ln>
        </p:spPr>
      </p:pic>
    </p:spTree>
    <p:extLst>
      <p:ext uri="{BB962C8B-B14F-4D97-AF65-F5344CB8AC3E}">
        <p14:creationId xmlns:p14="http://schemas.microsoft.com/office/powerpoint/2010/main" val="190421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E1EA-B505-9F8F-8A0B-660E77C484AC}"/>
              </a:ext>
            </a:extLst>
          </p:cNvPr>
          <p:cNvSpPr>
            <a:spLocks noGrp="1"/>
          </p:cNvSpPr>
          <p:nvPr>
            <p:ph type="title"/>
          </p:nvPr>
        </p:nvSpPr>
        <p:spPr>
          <a:xfrm>
            <a:off x="484709" y="452718"/>
            <a:ext cx="8163453" cy="1400530"/>
          </a:xfrm>
        </p:spPr>
        <p:txBody>
          <a:bodyPr/>
          <a:lstStyle/>
          <a:p>
            <a:r>
              <a:rPr lang="en-US" dirty="0"/>
              <a:t>Law Enforcement Communications and Privacy</a:t>
            </a:r>
          </a:p>
        </p:txBody>
      </p:sp>
      <p:sp>
        <p:nvSpPr>
          <p:cNvPr id="3" name="Content Placeholder 2">
            <a:extLst>
              <a:ext uri="{FF2B5EF4-FFF2-40B4-BE49-F238E27FC236}">
                <a16:creationId xmlns:a16="http://schemas.microsoft.com/office/drawing/2014/main" id="{3A39AD56-788F-C672-170E-0BA5C8A56A4D}"/>
              </a:ext>
            </a:extLst>
          </p:cNvPr>
          <p:cNvSpPr>
            <a:spLocks noGrp="1"/>
          </p:cNvSpPr>
          <p:nvPr>
            <p:ph idx="1"/>
          </p:nvPr>
        </p:nvSpPr>
        <p:spPr>
          <a:xfrm>
            <a:off x="827700" y="1896658"/>
            <a:ext cx="7820462" cy="4195481"/>
          </a:xfrm>
        </p:spPr>
        <p:txBody>
          <a:bodyPr>
            <a:normAutofit/>
          </a:bodyPr>
          <a:lstStyle/>
          <a:p>
            <a:pPr marL="0" indent="0">
              <a:buNone/>
            </a:pPr>
            <a:r>
              <a:rPr lang="en-US" sz="2400" dirty="0"/>
              <a:t>In progress: A study of privacy, race, and policing outcomes through the lens of police radio communications in Chicago</a:t>
            </a:r>
          </a:p>
        </p:txBody>
      </p:sp>
      <p:sp>
        <p:nvSpPr>
          <p:cNvPr id="4" name="Slide Number Placeholder 3">
            <a:extLst>
              <a:ext uri="{FF2B5EF4-FFF2-40B4-BE49-F238E27FC236}">
                <a16:creationId xmlns:a16="http://schemas.microsoft.com/office/drawing/2014/main" id="{9219559A-A93E-945D-075B-14C9B929D5E4}"/>
              </a:ext>
            </a:extLst>
          </p:cNvPr>
          <p:cNvSpPr>
            <a:spLocks noGrp="1"/>
          </p:cNvSpPr>
          <p:nvPr>
            <p:ph type="sldNum" sz="quarter" idx="12"/>
          </p:nvPr>
        </p:nvSpPr>
        <p:spPr/>
        <p:txBody>
          <a:bodyPr/>
          <a:lstStyle/>
          <a:p>
            <a:fld id="{D57F1E4F-1CFF-5643-939E-02111984F565}" type="slidenum">
              <a:rPr lang="en-US" smtClean="0"/>
              <a:t>39</a:t>
            </a:fld>
            <a:endParaRPr lang="en-US" dirty="0"/>
          </a:p>
        </p:txBody>
      </p:sp>
      <p:pic>
        <p:nvPicPr>
          <p:cNvPr id="6" name="Google Shape;1262;g1f6224dfed2_0_70" title="Points scored">
            <a:extLst>
              <a:ext uri="{FF2B5EF4-FFF2-40B4-BE49-F238E27FC236}">
                <a16:creationId xmlns:a16="http://schemas.microsoft.com/office/drawing/2014/main" id="{BF4F7CC9-AC6F-C091-BA4B-76E873D1D0A5}"/>
              </a:ext>
            </a:extLst>
          </p:cNvPr>
          <p:cNvPicPr preferRelativeResize="0"/>
          <p:nvPr/>
        </p:nvPicPr>
        <p:blipFill>
          <a:blip r:embed="rId3">
            <a:alphaModFix/>
          </a:blip>
          <a:stretch>
            <a:fillRect/>
          </a:stretch>
        </p:blipFill>
        <p:spPr>
          <a:xfrm>
            <a:off x="230464" y="3254826"/>
            <a:ext cx="4265137" cy="2637258"/>
          </a:xfrm>
          <a:prstGeom prst="rect">
            <a:avLst/>
          </a:prstGeom>
          <a:noFill/>
          <a:ln>
            <a:noFill/>
          </a:ln>
        </p:spPr>
      </p:pic>
      <p:pic>
        <p:nvPicPr>
          <p:cNvPr id="7" name="Google Shape;1269;g1f6224dfed2_0_83" title="Points scored">
            <a:extLst>
              <a:ext uri="{FF2B5EF4-FFF2-40B4-BE49-F238E27FC236}">
                <a16:creationId xmlns:a16="http://schemas.microsoft.com/office/drawing/2014/main" id="{665EB73E-ABCC-AE21-0463-F276E743ABC1}"/>
              </a:ext>
            </a:extLst>
          </p:cNvPr>
          <p:cNvPicPr preferRelativeResize="0"/>
          <p:nvPr/>
        </p:nvPicPr>
        <p:blipFill>
          <a:blip r:embed="rId4">
            <a:alphaModFix/>
          </a:blip>
          <a:stretch>
            <a:fillRect/>
          </a:stretch>
        </p:blipFill>
        <p:spPr>
          <a:xfrm>
            <a:off x="4615177" y="3254826"/>
            <a:ext cx="4265129" cy="2637259"/>
          </a:xfrm>
          <a:prstGeom prst="rect">
            <a:avLst/>
          </a:prstGeom>
          <a:noFill/>
          <a:ln>
            <a:noFill/>
          </a:ln>
        </p:spPr>
      </p:pic>
      <p:sp>
        <p:nvSpPr>
          <p:cNvPr id="8" name="TextBox 7">
            <a:extLst>
              <a:ext uri="{FF2B5EF4-FFF2-40B4-BE49-F238E27FC236}">
                <a16:creationId xmlns:a16="http://schemas.microsoft.com/office/drawing/2014/main" id="{BA12F06D-53AB-6AC0-44A5-6F470194794F}"/>
              </a:ext>
            </a:extLst>
          </p:cNvPr>
          <p:cNvSpPr txBox="1"/>
          <p:nvPr/>
        </p:nvSpPr>
        <p:spPr>
          <a:xfrm>
            <a:off x="4544690" y="5892084"/>
            <a:ext cx="4417935" cy="400110"/>
          </a:xfrm>
          <a:prstGeom prst="rect">
            <a:avLst/>
          </a:prstGeom>
          <a:noFill/>
        </p:spPr>
        <p:txBody>
          <a:bodyPr wrap="square" rtlCol="0">
            <a:spAutoFit/>
          </a:bodyPr>
          <a:lstStyle/>
          <a:p>
            <a:r>
              <a:rPr lang="en-US" sz="1000" dirty="0"/>
              <a:t>Note: The race description terms above are those that appear in transcriptions of police radio activity</a:t>
            </a:r>
          </a:p>
        </p:txBody>
      </p:sp>
    </p:spTree>
    <p:extLst>
      <p:ext uri="{BB962C8B-B14F-4D97-AF65-F5344CB8AC3E}">
        <p14:creationId xmlns:p14="http://schemas.microsoft.com/office/powerpoint/2010/main" val="300834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43DB43-CF84-4C6B-C489-0A407939A0D4}"/>
              </a:ext>
            </a:extLst>
          </p:cNvPr>
          <p:cNvSpPr>
            <a:spLocks noGrp="1"/>
          </p:cNvSpPr>
          <p:nvPr>
            <p:ph type="sldNum" sz="quarter" idx="12"/>
          </p:nvPr>
        </p:nvSpPr>
        <p:spPr/>
        <p:txBody>
          <a:bodyPr/>
          <a:lstStyle/>
          <a:p>
            <a:fld id="{D57F1E4F-1CFF-5643-939E-02111984F565}" type="slidenum">
              <a:rPr lang="en-US" smtClean="0"/>
              <a:t>4</a:t>
            </a:fld>
            <a:endParaRPr lang="en-US" dirty="0"/>
          </a:p>
        </p:txBody>
      </p:sp>
      <p:sp>
        <p:nvSpPr>
          <p:cNvPr id="10" name="Rounded Rectangle 9">
            <a:extLst>
              <a:ext uri="{FF2B5EF4-FFF2-40B4-BE49-F238E27FC236}">
                <a16:creationId xmlns:a16="http://schemas.microsoft.com/office/drawing/2014/main" id="{33B47D60-1E31-1B45-BB60-0DED6D84250D}"/>
              </a:ext>
            </a:extLst>
          </p:cNvPr>
          <p:cNvSpPr/>
          <p:nvPr/>
        </p:nvSpPr>
        <p:spPr>
          <a:xfrm>
            <a:off x="234778" y="142100"/>
            <a:ext cx="6353052" cy="4444121"/>
          </a:xfrm>
          <a:prstGeom prst="roundRect">
            <a:avLst/>
          </a:prstGeom>
          <a:noFill/>
          <a:ln w="508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07942B4-1AEB-D8C5-15B4-30A33A4E8B56}"/>
              </a:ext>
            </a:extLst>
          </p:cNvPr>
          <p:cNvSpPr/>
          <p:nvPr/>
        </p:nvSpPr>
        <p:spPr>
          <a:xfrm>
            <a:off x="3015049" y="1063422"/>
            <a:ext cx="6021860" cy="5498841"/>
          </a:xfrm>
          <a:prstGeom prst="roundRect">
            <a:avLst/>
          </a:prstGeom>
          <a:noFill/>
          <a:ln w="508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39187D8-DE6E-A01A-2E87-1762871820D1}"/>
              </a:ext>
            </a:extLst>
          </p:cNvPr>
          <p:cNvSpPr/>
          <p:nvPr/>
        </p:nvSpPr>
        <p:spPr>
          <a:xfrm>
            <a:off x="107091" y="3144145"/>
            <a:ext cx="6337317" cy="3571754"/>
          </a:xfrm>
          <a:prstGeom prst="roundRect">
            <a:avLst/>
          </a:prstGeom>
          <a:noFill/>
          <a:ln w="508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E8C9E06-A2EE-4228-58B3-D43B1796CE84}"/>
              </a:ext>
            </a:extLst>
          </p:cNvPr>
          <p:cNvSpPr txBox="1"/>
          <p:nvPr/>
        </p:nvSpPr>
        <p:spPr>
          <a:xfrm>
            <a:off x="6270306" y="5546634"/>
            <a:ext cx="2992250" cy="830997"/>
          </a:xfrm>
          <a:prstGeom prst="rect">
            <a:avLst/>
          </a:prstGeom>
          <a:noFill/>
        </p:spPr>
        <p:txBody>
          <a:bodyPr wrap="square" rtlCol="0">
            <a:spAutoFit/>
          </a:bodyPr>
          <a:lstStyle/>
          <a:p>
            <a:pPr algn="ctr"/>
            <a:r>
              <a:rPr lang="en-US" sz="2400" b="1" dirty="0">
                <a:solidFill>
                  <a:srgbClr val="F5E2A9"/>
                </a:solidFill>
              </a:rPr>
              <a:t>Privacy and Security</a:t>
            </a:r>
          </a:p>
        </p:txBody>
      </p:sp>
      <p:sp>
        <p:nvSpPr>
          <p:cNvPr id="14" name="TextBox 13">
            <a:extLst>
              <a:ext uri="{FF2B5EF4-FFF2-40B4-BE49-F238E27FC236}">
                <a16:creationId xmlns:a16="http://schemas.microsoft.com/office/drawing/2014/main" id="{B2393922-34F1-2105-9B9A-78866067D9DC}"/>
              </a:ext>
            </a:extLst>
          </p:cNvPr>
          <p:cNvSpPr txBox="1"/>
          <p:nvPr/>
        </p:nvSpPr>
        <p:spPr>
          <a:xfrm>
            <a:off x="1448460" y="171963"/>
            <a:ext cx="4534929" cy="461665"/>
          </a:xfrm>
          <a:prstGeom prst="rect">
            <a:avLst/>
          </a:prstGeom>
          <a:noFill/>
        </p:spPr>
        <p:txBody>
          <a:bodyPr wrap="square" rtlCol="0">
            <a:spAutoFit/>
          </a:bodyPr>
          <a:lstStyle/>
          <a:p>
            <a:pPr algn="r"/>
            <a:r>
              <a:rPr lang="en-US" sz="2400" b="1" dirty="0">
                <a:solidFill>
                  <a:srgbClr val="92D14F"/>
                </a:solidFill>
              </a:rPr>
              <a:t>Natural Language Processing</a:t>
            </a:r>
          </a:p>
        </p:txBody>
      </p:sp>
      <p:sp>
        <p:nvSpPr>
          <p:cNvPr id="15" name="TextBox 14">
            <a:extLst>
              <a:ext uri="{FF2B5EF4-FFF2-40B4-BE49-F238E27FC236}">
                <a16:creationId xmlns:a16="http://schemas.microsoft.com/office/drawing/2014/main" id="{E51C73C1-45E6-3341-937C-FC474AA841B0}"/>
              </a:ext>
            </a:extLst>
          </p:cNvPr>
          <p:cNvSpPr txBox="1"/>
          <p:nvPr/>
        </p:nvSpPr>
        <p:spPr>
          <a:xfrm>
            <a:off x="-677088" y="5131135"/>
            <a:ext cx="3317786" cy="830997"/>
          </a:xfrm>
          <a:prstGeom prst="rect">
            <a:avLst/>
          </a:prstGeom>
          <a:noFill/>
        </p:spPr>
        <p:txBody>
          <a:bodyPr wrap="square" rtlCol="0">
            <a:spAutoFit/>
          </a:bodyPr>
          <a:lstStyle/>
          <a:p>
            <a:pPr algn="r"/>
            <a:r>
              <a:rPr lang="en-US" sz="2400" b="1" dirty="0">
                <a:solidFill>
                  <a:srgbClr val="F9C7C6"/>
                </a:solidFill>
              </a:rPr>
              <a:t>Computational Social Science</a:t>
            </a:r>
          </a:p>
        </p:txBody>
      </p:sp>
      <p:sp>
        <p:nvSpPr>
          <p:cNvPr id="16" name="TextBox 15">
            <a:extLst>
              <a:ext uri="{FF2B5EF4-FFF2-40B4-BE49-F238E27FC236}">
                <a16:creationId xmlns:a16="http://schemas.microsoft.com/office/drawing/2014/main" id="{83ECB034-25D4-EA15-6690-7A9A299BA160}"/>
              </a:ext>
            </a:extLst>
          </p:cNvPr>
          <p:cNvSpPr txBox="1"/>
          <p:nvPr/>
        </p:nvSpPr>
        <p:spPr>
          <a:xfrm>
            <a:off x="3377493" y="1180391"/>
            <a:ext cx="3317786" cy="1938992"/>
          </a:xfrm>
          <a:prstGeom prst="rect">
            <a:avLst/>
          </a:prstGeom>
          <a:noFill/>
        </p:spPr>
        <p:txBody>
          <a:bodyPr wrap="square" rtlCol="0">
            <a:spAutoFit/>
          </a:bodyPr>
          <a:lstStyle/>
          <a:p>
            <a:r>
              <a:rPr lang="en-US" sz="2000" dirty="0"/>
              <a:t>NLP on privacy policies and related texts;</a:t>
            </a:r>
          </a:p>
          <a:p>
            <a:r>
              <a:rPr lang="en-US" sz="2000" dirty="0"/>
              <a:t>Analysis of email scams directed at universities;</a:t>
            </a:r>
          </a:p>
          <a:p>
            <a:r>
              <a:rPr lang="en-US" sz="2000" dirty="0"/>
              <a:t>Detection of doxing on social media</a:t>
            </a:r>
          </a:p>
        </p:txBody>
      </p:sp>
      <p:sp>
        <p:nvSpPr>
          <p:cNvPr id="17" name="TextBox 16">
            <a:extLst>
              <a:ext uri="{FF2B5EF4-FFF2-40B4-BE49-F238E27FC236}">
                <a16:creationId xmlns:a16="http://schemas.microsoft.com/office/drawing/2014/main" id="{728C1FD8-DD2D-6E49-7D93-F9BE9616979F}"/>
              </a:ext>
            </a:extLst>
          </p:cNvPr>
          <p:cNvSpPr txBox="1"/>
          <p:nvPr/>
        </p:nvSpPr>
        <p:spPr>
          <a:xfrm>
            <a:off x="6752580" y="2573039"/>
            <a:ext cx="2592501" cy="1938992"/>
          </a:xfrm>
          <a:prstGeom prst="rect">
            <a:avLst/>
          </a:prstGeom>
          <a:noFill/>
        </p:spPr>
        <p:txBody>
          <a:bodyPr wrap="square" rtlCol="0">
            <a:spAutoFit/>
          </a:bodyPr>
          <a:lstStyle/>
          <a:p>
            <a:r>
              <a:rPr lang="en-US" sz="2000" dirty="0"/>
              <a:t>Choice architecture for user privacy;</a:t>
            </a:r>
          </a:p>
          <a:p>
            <a:r>
              <a:rPr lang="en-US" sz="2000" dirty="0"/>
              <a:t>Location sharing privacy</a:t>
            </a:r>
          </a:p>
          <a:p>
            <a:endParaRPr lang="en-US" sz="2000" dirty="0"/>
          </a:p>
        </p:txBody>
      </p:sp>
      <p:sp>
        <p:nvSpPr>
          <p:cNvPr id="18" name="TextBox 17">
            <a:extLst>
              <a:ext uri="{FF2B5EF4-FFF2-40B4-BE49-F238E27FC236}">
                <a16:creationId xmlns:a16="http://schemas.microsoft.com/office/drawing/2014/main" id="{92837136-6623-7E99-B158-DCD75BE72714}"/>
              </a:ext>
            </a:extLst>
          </p:cNvPr>
          <p:cNvSpPr txBox="1"/>
          <p:nvPr/>
        </p:nvSpPr>
        <p:spPr>
          <a:xfrm>
            <a:off x="359046" y="589600"/>
            <a:ext cx="2858175" cy="2554545"/>
          </a:xfrm>
          <a:prstGeom prst="rect">
            <a:avLst/>
          </a:prstGeom>
          <a:noFill/>
        </p:spPr>
        <p:txBody>
          <a:bodyPr wrap="square" rtlCol="0">
            <a:spAutoFit/>
          </a:bodyPr>
          <a:lstStyle/>
          <a:p>
            <a:r>
              <a:rPr lang="en-US" sz="2000" dirty="0"/>
              <a:t>Measuring bias in language models;</a:t>
            </a:r>
          </a:p>
          <a:p>
            <a:r>
              <a:rPr lang="en-US" sz="2000" dirty="0"/>
              <a:t>Extraction of orthographic document structure;</a:t>
            </a:r>
          </a:p>
          <a:p>
            <a:r>
              <a:rPr lang="en-US" sz="2000" dirty="0"/>
              <a:t>Empirical study of metalanguage </a:t>
            </a:r>
            <a:br>
              <a:rPr lang="en-US" sz="2000" dirty="0"/>
            </a:br>
            <a:r>
              <a:rPr lang="en-US" sz="2000" dirty="0"/>
              <a:t>in English</a:t>
            </a:r>
          </a:p>
        </p:txBody>
      </p:sp>
      <p:sp>
        <p:nvSpPr>
          <p:cNvPr id="19" name="TextBox 18">
            <a:extLst>
              <a:ext uri="{FF2B5EF4-FFF2-40B4-BE49-F238E27FC236}">
                <a16:creationId xmlns:a16="http://schemas.microsoft.com/office/drawing/2014/main" id="{5A1C6480-AB28-2168-51B5-C1F520DE9669}"/>
              </a:ext>
            </a:extLst>
          </p:cNvPr>
          <p:cNvSpPr txBox="1"/>
          <p:nvPr/>
        </p:nvSpPr>
        <p:spPr>
          <a:xfrm>
            <a:off x="3169000" y="3474111"/>
            <a:ext cx="3317786" cy="1015663"/>
          </a:xfrm>
          <a:prstGeom prst="rect">
            <a:avLst/>
          </a:prstGeom>
          <a:noFill/>
        </p:spPr>
        <p:txBody>
          <a:bodyPr wrap="square" rtlCol="0">
            <a:spAutoFit/>
          </a:bodyPr>
          <a:lstStyle/>
          <a:p>
            <a:r>
              <a:rPr lang="en-US" sz="2000" dirty="0"/>
              <a:t>Privacy behaviors on social media</a:t>
            </a:r>
          </a:p>
          <a:p>
            <a:endParaRPr lang="en-US" sz="2000" dirty="0"/>
          </a:p>
        </p:txBody>
      </p:sp>
      <p:sp>
        <p:nvSpPr>
          <p:cNvPr id="20" name="TextBox 19">
            <a:extLst>
              <a:ext uri="{FF2B5EF4-FFF2-40B4-BE49-F238E27FC236}">
                <a16:creationId xmlns:a16="http://schemas.microsoft.com/office/drawing/2014/main" id="{2760CEDF-8A41-4050-3AD3-C5E4F7F7C823}"/>
              </a:ext>
            </a:extLst>
          </p:cNvPr>
          <p:cNvSpPr txBox="1"/>
          <p:nvPr/>
        </p:nvSpPr>
        <p:spPr>
          <a:xfrm>
            <a:off x="619877" y="3179954"/>
            <a:ext cx="2591501" cy="1323439"/>
          </a:xfrm>
          <a:prstGeom prst="rect">
            <a:avLst/>
          </a:prstGeom>
          <a:noFill/>
        </p:spPr>
        <p:txBody>
          <a:bodyPr wrap="square" rtlCol="0">
            <a:spAutoFit/>
          </a:bodyPr>
          <a:lstStyle/>
          <a:p>
            <a:r>
              <a:rPr lang="en-US" sz="2000" dirty="0"/>
              <a:t>Large-scale analysis of water service disruptions via news text</a:t>
            </a:r>
          </a:p>
        </p:txBody>
      </p:sp>
      <p:sp>
        <p:nvSpPr>
          <p:cNvPr id="21" name="TextBox 20">
            <a:extLst>
              <a:ext uri="{FF2B5EF4-FFF2-40B4-BE49-F238E27FC236}">
                <a16:creationId xmlns:a16="http://schemas.microsoft.com/office/drawing/2014/main" id="{D69EAD3E-79F6-4DE5-EBEB-B8561A8F78E0}"/>
              </a:ext>
            </a:extLst>
          </p:cNvPr>
          <p:cNvSpPr txBox="1"/>
          <p:nvPr/>
        </p:nvSpPr>
        <p:spPr>
          <a:xfrm>
            <a:off x="3179829" y="4722388"/>
            <a:ext cx="3296127" cy="1631216"/>
          </a:xfrm>
          <a:prstGeom prst="rect">
            <a:avLst/>
          </a:prstGeom>
          <a:noFill/>
        </p:spPr>
        <p:txBody>
          <a:bodyPr wrap="square" rtlCol="0">
            <a:spAutoFit/>
          </a:bodyPr>
          <a:lstStyle/>
          <a:p>
            <a:r>
              <a:rPr lang="en-US" sz="2000" dirty="0"/>
              <a:t>Socioeconomic impacts on privacy behaviors;</a:t>
            </a:r>
          </a:p>
          <a:p>
            <a:r>
              <a:rPr lang="en-US" sz="2000" dirty="0"/>
              <a:t>Equity issues in police radio communications</a:t>
            </a:r>
          </a:p>
          <a:p>
            <a:endParaRPr lang="en-US" sz="2000" dirty="0"/>
          </a:p>
        </p:txBody>
      </p:sp>
    </p:spTree>
    <p:extLst>
      <p:ext uri="{BB962C8B-B14F-4D97-AF65-F5344CB8AC3E}">
        <p14:creationId xmlns:p14="http://schemas.microsoft.com/office/powerpoint/2010/main" val="282846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A14A22DC-3F57-39B1-DB72-DD9508531BF2}"/>
              </a:ext>
            </a:extLst>
          </p:cNvPr>
          <p:cNvPicPr>
            <a:picLocks noGrp="1" noChangeAspect="1"/>
          </p:cNvPicPr>
          <p:nvPr>
            <p:ph idx="1"/>
          </p:nvPr>
        </p:nvPicPr>
        <p:blipFill>
          <a:blip r:embed="rId3"/>
          <a:stretch>
            <a:fillRect/>
          </a:stretch>
        </p:blipFill>
        <p:spPr>
          <a:xfrm>
            <a:off x="7477302" y="4619269"/>
            <a:ext cx="1247775" cy="1247775"/>
          </a:xfrm>
        </p:spPr>
      </p:pic>
      <p:sp>
        <p:nvSpPr>
          <p:cNvPr id="4" name="Slide Number Placeholder 3">
            <a:extLst>
              <a:ext uri="{FF2B5EF4-FFF2-40B4-BE49-F238E27FC236}">
                <a16:creationId xmlns:a16="http://schemas.microsoft.com/office/drawing/2014/main" id="{E2718229-BE43-AEA6-8EA8-5AF389AEE621}"/>
              </a:ext>
            </a:extLst>
          </p:cNvPr>
          <p:cNvSpPr>
            <a:spLocks noGrp="1"/>
          </p:cNvSpPr>
          <p:nvPr>
            <p:ph type="sldNum" sz="quarter" idx="12"/>
          </p:nvPr>
        </p:nvSpPr>
        <p:spPr/>
        <p:txBody>
          <a:bodyPr/>
          <a:lstStyle/>
          <a:p>
            <a:fld id="{D57F1E4F-1CFF-5643-939E-02111984F565}" type="slidenum">
              <a:rPr lang="en-US" smtClean="0"/>
              <a:t>40</a:t>
            </a:fld>
            <a:endParaRPr lang="en-US" dirty="0"/>
          </a:p>
        </p:txBody>
      </p:sp>
      <p:pic>
        <p:nvPicPr>
          <p:cNvPr id="8" name="Picture 7" descr="Qr code&#10;&#10;Description automatically generated with medium confidence">
            <a:extLst>
              <a:ext uri="{FF2B5EF4-FFF2-40B4-BE49-F238E27FC236}">
                <a16:creationId xmlns:a16="http://schemas.microsoft.com/office/drawing/2014/main" id="{477372F9-BBE9-40C8-AE5D-9A4863498C3C}"/>
              </a:ext>
            </a:extLst>
          </p:cNvPr>
          <p:cNvPicPr>
            <a:picLocks noChangeAspect="1"/>
          </p:cNvPicPr>
          <p:nvPr/>
        </p:nvPicPr>
        <p:blipFill>
          <a:blip r:embed="rId4"/>
          <a:stretch>
            <a:fillRect/>
          </a:stretch>
        </p:blipFill>
        <p:spPr>
          <a:xfrm>
            <a:off x="7477304" y="1838503"/>
            <a:ext cx="1247775" cy="1247775"/>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84BBBAA5-2501-7615-ACBC-9813CF2BE630}"/>
              </a:ext>
            </a:extLst>
          </p:cNvPr>
          <p:cNvPicPr>
            <a:picLocks noChangeAspect="1"/>
          </p:cNvPicPr>
          <p:nvPr/>
        </p:nvPicPr>
        <p:blipFill>
          <a:blip r:embed="rId5"/>
          <a:stretch>
            <a:fillRect/>
          </a:stretch>
        </p:blipFill>
        <p:spPr>
          <a:xfrm>
            <a:off x="7477304" y="3235820"/>
            <a:ext cx="1247775" cy="1247775"/>
          </a:xfrm>
          <a:prstGeom prst="rect">
            <a:avLst/>
          </a:prstGeom>
        </p:spPr>
      </p:pic>
      <p:sp>
        <p:nvSpPr>
          <p:cNvPr id="12" name="TextBox 11">
            <a:extLst>
              <a:ext uri="{FF2B5EF4-FFF2-40B4-BE49-F238E27FC236}">
                <a16:creationId xmlns:a16="http://schemas.microsoft.com/office/drawing/2014/main" id="{D5BA6044-D5B6-BF0B-E5C6-BC37F595714A}"/>
              </a:ext>
            </a:extLst>
          </p:cNvPr>
          <p:cNvSpPr txBox="1"/>
          <p:nvPr/>
        </p:nvSpPr>
        <p:spPr>
          <a:xfrm rot="16200000">
            <a:off x="6872862" y="3751984"/>
            <a:ext cx="3945247" cy="215444"/>
          </a:xfrm>
          <a:prstGeom prst="rect">
            <a:avLst/>
          </a:prstGeom>
          <a:noFill/>
        </p:spPr>
        <p:txBody>
          <a:bodyPr wrap="square" rtlCol="0">
            <a:spAutoFit/>
          </a:bodyPr>
          <a:lstStyle/>
          <a:p>
            <a:pPr algn="ctr"/>
            <a:r>
              <a:rPr lang="en-US" sz="800" dirty="0">
                <a:solidFill>
                  <a:schemeClr val="tx1">
                    <a:lumMod val="65000"/>
                  </a:schemeClr>
                </a:solidFill>
              </a:rPr>
              <a:t>DALL-E prompt: “Natural Language Processing for Privacy and Social Good”</a:t>
            </a:r>
          </a:p>
        </p:txBody>
      </p:sp>
      <p:pic>
        <p:nvPicPr>
          <p:cNvPr id="16" name="Picture 15">
            <a:extLst>
              <a:ext uri="{FF2B5EF4-FFF2-40B4-BE49-F238E27FC236}">
                <a16:creationId xmlns:a16="http://schemas.microsoft.com/office/drawing/2014/main" id="{825BB5CF-F7D8-351E-A18E-4AFEFE975425}"/>
              </a:ext>
            </a:extLst>
          </p:cNvPr>
          <p:cNvPicPr>
            <a:picLocks noChangeAspect="1"/>
          </p:cNvPicPr>
          <p:nvPr/>
        </p:nvPicPr>
        <p:blipFill>
          <a:blip r:embed="rId6"/>
          <a:stretch>
            <a:fillRect/>
          </a:stretch>
        </p:blipFill>
        <p:spPr>
          <a:xfrm>
            <a:off x="3321913" y="5906566"/>
            <a:ext cx="1689439" cy="369565"/>
          </a:xfrm>
          <a:prstGeom prst="rect">
            <a:avLst/>
          </a:prstGeom>
        </p:spPr>
      </p:pic>
      <p:pic>
        <p:nvPicPr>
          <p:cNvPr id="17" name="Picture 16">
            <a:extLst>
              <a:ext uri="{FF2B5EF4-FFF2-40B4-BE49-F238E27FC236}">
                <a16:creationId xmlns:a16="http://schemas.microsoft.com/office/drawing/2014/main" id="{5F0B3157-B41F-1FB5-4EC3-57A8D65EC805}"/>
              </a:ext>
            </a:extLst>
          </p:cNvPr>
          <p:cNvPicPr>
            <a:picLocks noChangeAspect="1"/>
          </p:cNvPicPr>
          <p:nvPr/>
        </p:nvPicPr>
        <p:blipFill>
          <a:blip r:embed="rId7"/>
          <a:stretch>
            <a:fillRect/>
          </a:stretch>
        </p:blipFill>
        <p:spPr>
          <a:xfrm>
            <a:off x="5107742" y="5924660"/>
            <a:ext cx="952500" cy="333375"/>
          </a:xfrm>
          <a:prstGeom prst="rect">
            <a:avLst/>
          </a:prstGeom>
          <a:solidFill>
            <a:schemeClr val="tx1"/>
          </a:solidFill>
        </p:spPr>
      </p:pic>
      <p:pic>
        <p:nvPicPr>
          <p:cNvPr id="18" name="Picture 17">
            <a:extLst>
              <a:ext uri="{FF2B5EF4-FFF2-40B4-BE49-F238E27FC236}">
                <a16:creationId xmlns:a16="http://schemas.microsoft.com/office/drawing/2014/main" id="{72AC53FD-1805-12CD-41FD-F0A18902A7F9}"/>
              </a:ext>
            </a:extLst>
          </p:cNvPr>
          <p:cNvPicPr>
            <a:picLocks noChangeAspect="1"/>
          </p:cNvPicPr>
          <p:nvPr/>
        </p:nvPicPr>
        <p:blipFill>
          <a:blip r:embed="rId8"/>
          <a:stretch>
            <a:fillRect/>
          </a:stretch>
        </p:blipFill>
        <p:spPr>
          <a:xfrm>
            <a:off x="1898022" y="5906566"/>
            <a:ext cx="1273046" cy="763828"/>
          </a:xfrm>
          <a:prstGeom prst="rect">
            <a:avLst/>
          </a:prstGeom>
        </p:spPr>
      </p:pic>
      <p:pic>
        <p:nvPicPr>
          <p:cNvPr id="19" name="Picture 18">
            <a:extLst>
              <a:ext uri="{FF2B5EF4-FFF2-40B4-BE49-F238E27FC236}">
                <a16:creationId xmlns:a16="http://schemas.microsoft.com/office/drawing/2014/main" id="{314F3EBB-EDC9-6631-9EDF-64912EC6F788}"/>
              </a:ext>
            </a:extLst>
          </p:cNvPr>
          <p:cNvPicPr>
            <a:picLocks noChangeAspect="1"/>
          </p:cNvPicPr>
          <p:nvPr/>
        </p:nvPicPr>
        <p:blipFill>
          <a:blip r:embed="rId9"/>
          <a:stretch>
            <a:fillRect/>
          </a:stretch>
        </p:blipFill>
        <p:spPr>
          <a:xfrm>
            <a:off x="299377" y="5906566"/>
            <a:ext cx="1447800" cy="781050"/>
          </a:xfrm>
          <a:prstGeom prst="rect">
            <a:avLst/>
          </a:prstGeom>
        </p:spPr>
      </p:pic>
      <p:sp>
        <p:nvSpPr>
          <p:cNvPr id="20" name="TextBox 19">
            <a:extLst>
              <a:ext uri="{FF2B5EF4-FFF2-40B4-BE49-F238E27FC236}">
                <a16:creationId xmlns:a16="http://schemas.microsoft.com/office/drawing/2014/main" id="{3A987F98-63BB-5B9E-C86B-6CABF6F7EF2F}"/>
              </a:ext>
            </a:extLst>
          </p:cNvPr>
          <p:cNvSpPr txBox="1"/>
          <p:nvPr/>
        </p:nvSpPr>
        <p:spPr>
          <a:xfrm>
            <a:off x="190792" y="5370665"/>
            <a:ext cx="3063204" cy="461665"/>
          </a:xfrm>
          <a:prstGeom prst="rect">
            <a:avLst/>
          </a:prstGeom>
          <a:noFill/>
        </p:spPr>
        <p:txBody>
          <a:bodyPr wrap="square" rtlCol="0">
            <a:spAutoFit/>
          </a:bodyPr>
          <a:lstStyle/>
          <a:p>
            <a:r>
              <a:rPr lang="en-US" sz="2400" dirty="0"/>
              <a:t>Research Sponsors</a:t>
            </a:r>
          </a:p>
        </p:txBody>
      </p:sp>
      <p:sp>
        <p:nvSpPr>
          <p:cNvPr id="9" name="TextBox 8">
            <a:extLst>
              <a:ext uri="{FF2B5EF4-FFF2-40B4-BE49-F238E27FC236}">
                <a16:creationId xmlns:a16="http://schemas.microsoft.com/office/drawing/2014/main" id="{8863B92B-A8ED-EB8C-5FDB-344CBF187967}"/>
              </a:ext>
            </a:extLst>
          </p:cNvPr>
          <p:cNvSpPr txBox="1"/>
          <p:nvPr/>
        </p:nvSpPr>
        <p:spPr>
          <a:xfrm>
            <a:off x="190792" y="295736"/>
            <a:ext cx="7055186" cy="5386090"/>
          </a:xfrm>
          <a:prstGeom prst="rect">
            <a:avLst/>
          </a:prstGeom>
          <a:noFill/>
        </p:spPr>
        <p:txBody>
          <a:bodyPr wrap="square" rtlCol="0">
            <a:spAutoFit/>
          </a:bodyPr>
          <a:lstStyle/>
          <a:p>
            <a:r>
              <a:rPr lang="en-US" sz="3600" b="1" dirty="0"/>
              <a:t>Dr. Shomir Wilson</a:t>
            </a:r>
          </a:p>
          <a:p>
            <a:r>
              <a:rPr lang="en-US" sz="2400" dirty="0"/>
              <a:t>Assistant Professor, Penn State</a:t>
            </a:r>
          </a:p>
          <a:p>
            <a:r>
              <a:rPr lang="en-US" sz="2400" dirty="0">
                <a:hlinkClick r:id="rId10"/>
              </a:rPr>
              <a:t>https://shomir.net</a:t>
            </a:r>
            <a:r>
              <a:rPr lang="en-US" sz="2400" dirty="0"/>
              <a:t> – </a:t>
            </a:r>
            <a:r>
              <a:rPr lang="en-US" sz="2400" dirty="0">
                <a:hlinkClick r:id="rId11"/>
              </a:rPr>
              <a:t>shomir@psu.edu</a:t>
            </a:r>
            <a:r>
              <a:rPr lang="en-US" sz="2400" dirty="0"/>
              <a:t> </a:t>
            </a:r>
          </a:p>
          <a:p>
            <a:endParaRPr lang="en-US" sz="2400" dirty="0"/>
          </a:p>
          <a:p>
            <a:endParaRPr lang="en-US" sz="2400" dirty="0"/>
          </a:p>
          <a:p>
            <a:r>
              <a:rPr lang="en-US" sz="2400" b="1" dirty="0"/>
              <a:t>Advice for Students </a:t>
            </a:r>
            <a:r>
              <a:rPr lang="en-US" sz="2400" b="1" dirty="0">
                <a:hlinkClick r:id="rId12"/>
              </a:rPr>
              <a:t>h</a:t>
            </a:r>
            <a:r>
              <a:rPr lang="en-US" sz="2400" b="1" dirty="0">
                <a:hlinkClick r:id="rId12"/>
              </a:rPr>
              <a:t>ttps://shomir.net/advice</a:t>
            </a:r>
            <a:endParaRPr lang="en-US" sz="2400" b="1" dirty="0"/>
          </a:p>
          <a:p>
            <a:r>
              <a:rPr lang="en-US" sz="2000" dirty="0"/>
              <a:t>Topics including:</a:t>
            </a:r>
          </a:p>
          <a:p>
            <a:pPr marL="285750" indent="-285750">
              <a:buFont typeface="Arial" panose="020B0604020202020204" pitchFamily="34" charset="0"/>
              <a:buChar char="•"/>
            </a:pPr>
            <a:r>
              <a:rPr lang="en-US" sz="2000" dirty="0"/>
              <a:t>How to interact with faculty, especially if you’re uncertain or nervous</a:t>
            </a:r>
          </a:p>
          <a:p>
            <a:pPr marL="285750" indent="-285750">
              <a:buFont typeface="Arial" panose="020B0604020202020204" pitchFamily="34" charset="0"/>
              <a:buChar char="•"/>
            </a:pPr>
            <a:r>
              <a:rPr lang="en-US" sz="2000" dirty="0"/>
              <a:t>How to cope with high expectations for academic achievement</a:t>
            </a:r>
          </a:p>
          <a:p>
            <a:pPr marL="285750" indent="-285750">
              <a:buFont typeface="Arial" panose="020B0604020202020204" pitchFamily="34" charset="0"/>
              <a:buChar char="•"/>
            </a:pPr>
            <a:r>
              <a:rPr lang="en-US" sz="2000" dirty="0"/>
              <a:t>How research and academic conferences work</a:t>
            </a:r>
          </a:p>
          <a:p>
            <a:pPr marL="285750" indent="-285750">
              <a:buFont typeface="Arial" panose="020B0604020202020204" pitchFamily="34" charset="0"/>
              <a:buChar char="•"/>
            </a:pPr>
            <a:r>
              <a:rPr lang="en-US" sz="2000" dirty="0"/>
              <a:t>How to apply for tenure-track faculty positions</a:t>
            </a:r>
          </a:p>
          <a:p>
            <a:endParaRPr lang="en-US" sz="2400" dirty="0"/>
          </a:p>
          <a:p>
            <a:endParaRPr lang="en-US" sz="2400" dirty="0"/>
          </a:p>
        </p:txBody>
      </p:sp>
    </p:spTree>
    <p:extLst>
      <p:ext uri="{BB962C8B-B14F-4D97-AF65-F5344CB8AC3E}">
        <p14:creationId xmlns:p14="http://schemas.microsoft.com/office/powerpoint/2010/main" val="2741094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1098-23DE-F527-B4DD-9A07A237BC84}"/>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B567CE54-4DE7-435F-7C55-A3515705A1C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99FCBE-8E10-8C33-30B1-C732EDF06CC8}"/>
              </a:ext>
            </a:extLst>
          </p:cNvPr>
          <p:cNvSpPr>
            <a:spLocks noGrp="1"/>
          </p:cNvSpPr>
          <p:nvPr>
            <p:ph type="sldNum" sz="quarter" idx="12"/>
          </p:nvPr>
        </p:nvSpPr>
        <p:spPr/>
        <p:txBody>
          <a:bodyPr/>
          <a:lstStyle/>
          <a:p>
            <a:fld id="{D57F1E4F-1CFF-5643-939E-02111984F565}" type="slidenum">
              <a:rPr lang="en-US" smtClean="0"/>
              <a:t>41</a:t>
            </a:fld>
            <a:endParaRPr lang="en-US" dirty="0"/>
          </a:p>
        </p:txBody>
      </p:sp>
    </p:spTree>
    <p:extLst>
      <p:ext uri="{BB962C8B-B14F-4D97-AF65-F5344CB8AC3E}">
        <p14:creationId xmlns:p14="http://schemas.microsoft.com/office/powerpoint/2010/main" val="1654605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EFD1-468D-F294-03FE-7C39965E1157}"/>
              </a:ext>
            </a:extLst>
          </p:cNvPr>
          <p:cNvSpPr>
            <a:spLocks noGrp="1"/>
          </p:cNvSpPr>
          <p:nvPr>
            <p:ph type="title"/>
          </p:nvPr>
        </p:nvSpPr>
        <p:spPr/>
        <p:txBody>
          <a:bodyPr/>
          <a:lstStyle/>
          <a:p>
            <a:r>
              <a:rPr lang="en-US" dirty="0"/>
              <a:t>One Future Project (Among Many)</a:t>
            </a:r>
          </a:p>
        </p:txBody>
      </p:sp>
      <p:sp>
        <p:nvSpPr>
          <p:cNvPr id="4" name="Slide Number Placeholder 3">
            <a:extLst>
              <a:ext uri="{FF2B5EF4-FFF2-40B4-BE49-F238E27FC236}">
                <a16:creationId xmlns:a16="http://schemas.microsoft.com/office/drawing/2014/main" id="{BA8D5FCB-20C9-EF3E-BC82-15AF86587E7D}"/>
              </a:ext>
            </a:extLst>
          </p:cNvPr>
          <p:cNvSpPr>
            <a:spLocks noGrp="1"/>
          </p:cNvSpPr>
          <p:nvPr>
            <p:ph type="sldNum" sz="quarter" idx="12"/>
          </p:nvPr>
        </p:nvSpPr>
        <p:spPr/>
        <p:txBody>
          <a:bodyPr/>
          <a:lstStyle/>
          <a:p>
            <a:fld id="{D57F1E4F-1CFF-5643-939E-02111984F565}" type="slidenum">
              <a:rPr lang="en-US" smtClean="0"/>
              <a:t>42</a:t>
            </a:fld>
            <a:endParaRPr lang="en-US" dirty="0"/>
          </a:p>
        </p:txBody>
      </p:sp>
      <p:sp>
        <p:nvSpPr>
          <p:cNvPr id="5" name="Rounded Rectangle 4">
            <a:extLst>
              <a:ext uri="{FF2B5EF4-FFF2-40B4-BE49-F238E27FC236}">
                <a16:creationId xmlns:a16="http://schemas.microsoft.com/office/drawing/2014/main" id="{1B6D37B9-C5A5-A12F-1773-43512689B11B}"/>
              </a:ext>
            </a:extLst>
          </p:cNvPr>
          <p:cNvSpPr/>
          <p:nvPr/>
        </p:nvSpPr>
        <p:spPr>
          <a:xfrm>
            <a:off x="2715738" y="3979412"/>
            <a:ext cx="4065961" cy="1197247"/>
          </a:xfrm>
          <a:prstGeom prst="roundRect">
            <a:avLst/>
          </a:prstGeom>
          <a:noFill/>
          <a:ln w="38100">
            <a:solidFill>
              <a:schemeClr val="tx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5450B95B-336F-FF10-21E8-8B440EEEF544}"/>
              </a:ext>
            </a:extLst>
          </p:cNvPr>
          <p:cNvSpPr/>
          <p:nvPr/>
        </p:nvSpPr>
        <p:spPr>
          <a:xfrm>
            <a:off x="1729824" y="3315295"/>
            <a:ext cx="5467165" cy="2205396"/>
          </a:xfrm>
          <a:prstGeom prst="roundRect">
            <a:avLst/>
          </a:prstGeom>
          <a:noFill/>
          <a:ln w="38100">
            <a:solidFill>
              <a:schemeClr val="tx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93FFBD7-5A3A-FEE1-CD0E-E946AD7321FF}"/>
              </a:ext>
            </a:extLst>
          </p:cNvPr>
          <p:cNvSpPr/>
          <p:nvPr/>
        </p:nvSpPr>
        <p:spPr>
          <a:xfrm>
            <a:off x="780950" y="2447608"/>
            <a:ext cx="6759140" cy="3461702"/>
          </a:xfrm>
          <a:prstGeom prst="roundRect">
            <a:avLst/>
          </a:prstGeom>
          <a:noFill/>
          <a:ln w="635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DA5EFAF2-85A8-5C6E-5A1A-2E1B4AE99F94}"/>
              </a:ext>
            </a:extLst>
          </p:cNvPr>
          <p:cNvSpPr txBox="1"/>
          <p:nvPr/>
        </p:nvSpPr>
        <p:spPr>
          <a:xfrm>
            <a:off x="3074670" y="4174112"/>
            <a:ext cx="2171700" cy="646331"/>
          </a:xfrm>
          <a:prstGeom prst="rect">
            <a:avLst/>
          </a:prstGeom>
          <a:noFill/>
        </p:spPr>
        <p:txBody>
          <a:bodyPr wrap="square" rtlCol="0">
            <a:spAutoFit/>
          </a:bodyPr>
          <a:lstStyle/>
          <a:p>
            <a:r>
              <a:rPr lang="en-US" dirty="0">
                <a:solidFill>
                  <a:schemeClr val="tx1">
                    <a:lumMod val="65000"/>
                  </a:schemeClr>
                </a:solidFill>
              </a:rPr>
              <a:t>website/app privacy policies</a:t>
            </a:r>
          </a:p>
        </p:txBody>
      </p:sp>
      <p:sp>
        <p:nvSpPr>
          <p:cNvPr id="9" name="TextBox 8">
            <a:extLst>
              <a:ext uri="{FF2B5EF4-FFF2-40B4-BE49-F238E27FC236}">
                <a16:creationId xmlns:a16="http://schemas.microsoft.com/office/drawing/2014/main" id="{23180967-D396-A68C-BD35-D331472DED6A}"/>
              </a:ext>
            </a:extLst>
          </p:cNvPr>
          <p:cNvSpPr txBox="1"/>
          <p:nvPr/>
        </p:nvSpPr>
        <p:spPr>
          <a:xfrm>
            <a:off x="2175410" y="3406797"/>
            <a:ext cx="4149090" cy="369332"/>
          </a:xfrm>
          <a:prstGeom prst="rect">
            <a:avLst/>
          </a:prstGeom>
          <a:noFill/>
        </p:spPr>
        <p:txBody>
          <a:bodyPr wrap="square" rtlCol="0">
            <a:spAutoFit/>
          </a:bodyPr>
          <a:lstStyle/>
          <a:p>
            <a:r>
              <a:rPr lang="en-US" dirty="0">
                <a:solidFill>
                  <a:schemeClr val="tx1">
                    <a:lumMod val="65000"/>
                  </a:schemeClr>
                </a:solidFill>
              </a:rPr>
              <a:t>website/app legal texts</a:t>
            </a:r>
          </a:p>
        </p:txBody>
      </p:sp>
      <p:sp>
        <p:nvSpPr>
          <p:cNvPr id="10" name="TextBox 9">
            <a:extLst>
              <a:ext uri="{FF2B5EF4-FFF2-40B4-BE49-F238E27FC236}">
                <a16:creationId xmlns:a16="http://schemas.microsoft.com/office/drawing/2014/main" id="{D6E50374-1377-EE9A-76E6-47FFA261A35A}"/>
              </a:ext>
            </a:extLst>
          </p:cNvPr>
          <p:cNvSpPr txBox="1"/>
          <p:nvPr/>
        </p:nvSpPr>
        <p:spPr>
          <a:xfrm>
            <a:off x="1729824" y="2532263"/>
            <a:ext cx="4800416" cy="646331"/>
          </a:xfrm>
          <a:prstGeom prst="rect">
            <a:avLst/>
          </a:prstGeom>
          <a:noFill/>
        </p:spPr>
        <p:txBody>
          <a:bodyPr wrap="square" rtlCol="0">
            <a:spAutoFit/>
          </a:bodyPr>
          <a:lstStyle/>
          <a:p>
            <a:r>
              <a:rPr lang="en-US" b="1" dirty="0"/>
              <a:t>consumer-oriented legal documents (“COLDs”)</a:t>
            </a:r>
          </a:p>
        </p:txBody>
      </p:sp>
    </p:spTree>
    <p:extLst>
      <p:ext uri="{BB962C8B-B14F-4D97-AF65-F5344CB8AC3E}">
        <p14:creationId xmlns:p14="http://schemas.microsoft.com/office/powerpoint/2010/main" val="131927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54C1C-4C89-1EAA-05F0-48A2D7D239FC}"/>
              </a:ext>
            </a:extLst>
          </p:cNvPr>
          <p:cNvSpPr>
            <a:spLocks noGrp="1"/>
          </p:cNvSpPr>
          <p:nvPr>
            <p:ph type="title"/>
          </p:nvPr>
        </p:nvSpPr>
        <p:spPr>
          <a:xfrm>
            <a:off x="394563" y="141878"/>
            <a:ext cx="7480873" cy="1400530"/>
          </a:xfrm>
        </p:spPr>
        <p:txBody>
          <a:bodyPr/>
          <a:lstStyle/>
          <a:p>
            <a:r>
              <a:rPr lang="en-US" dirty="0"/>
              <a:t>Detecting Doxing on Twitter</a:t>
            </a:r>
          </a:p>
        </p:txBody>
      </p:sp>
      <p:sp>
        <p:nvSpPr>
          <p:cNvPr id="4" name="Slide Number Placeholder 3">
            <a:extLst>
              <a:ext uri="{FF2B5EF4-FFF2-40B4-BE49-F238E27FC236}">
                <a16:creationId xmlns:a16="http://schemas.microsoft.com/office/drawing/2014/main" id="{FFD53531-9BE1-C878-7EFE-A7C6A29F074D}"/>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6" name="Picture 5" descr="Diagram&#10;&#10;Description automatically generated">
            <a:extLst>
              <a:ext uri="{FF2B5EF4-FFF2-40B4-BE49-F238E27FC236}">
                <a16:creationId xmlns:a16="http://schemas.microsoft.com/office/drawing/2014/main" id="{896BAEEA-8C15-9BF4-D19C-563349A29E01}"/>
              </a:ext>
            </a:extLst>
          </p:cNvPr>
          <p:cNvPicPr>
            <a:picLocks noChangeAspect="1"/>
          </p:cNvPicPr>
          <p:nvPr/>
        </p:nvPicPr>
        <p:blipFill>
          <a:blip r:embed="rId2"/>
          <a:stretch>
            <a:fillRect/>
          </a:stretch>
        </p:blipFill>
        <p:spPr>
          <a:xfrm>
            <a:off x="2188213" y="3429001"/>
            <a:ext cx="6768048" cy="2976282"/>
          </a:xfrm>
          <a:prstGeom prst="rect">
            <a:avLst/>
          </a:prstGeom>
        </p:spPr>
      </p:pic>
      <p:sp>
        <p:nvSpPr>
          <p:cNvPr id="11" name="TextBox 10">
            <a:extLst>
              <a:ext uri="{FF2B5EF4-FFF2-40B4-BE49-F238E27FC236}">
                <a16:creationId xmlns:a16="http://schemas.microsoft.com/office/drawing/2014/main" id="{E0B0BEDE-F55A-FF99-7A1E-F0909C0EB947}"/>
              </a:ext>
            </a:extLst>
          </p:cNvPr>
          <p:cNvSpPr txBox="1"/>
          <p:nvPr/>
        </p:nvSpPr>
        <p:spPr>
          <a:xfrm>
            <a:off x="1489925" y="6405282"/>
            <a:ext cx="6164150" cy="338554"/>
          </a:xfrm>
          <a:prstGeom prst="rect">
            <a:avLst/>
          </a:prstGeom>
          <a:noFill/>
        </p:spPr>
        <p:txBody>
          <a:bodyPr wrap="square">
            <a:spAutoFit/>
          </a:bodyPr>
          <a:lstStyle/>
          <a:p>
            <a:r>
              <a:rPr lang="en-US" sz="800" dirty="0"/>
              <a:t>Automated Detection of Doxing on Twitter. Younes Karimi, Anna </a:t>
            </a:r>
            <a:r>
              <a:rPr lang="en-US" sz="800" dirty="0" err="1"/>
              <a:t>Squicciarini</a:t>
            </a:r>
            <a:r>
              <a:rPr lang="en-US" sz="800" dirty="0"/>
              <a:t>, and Shomir Wilson. In Proceedings of the 25th ACM Conference on Computer-Supported Cooperative Work And Social Computing (CSCW), 2022.</a:t>
            </a:r>
          </a:p>
        </p:txBody>
      </p:sp>
      <p:pic>
        <p:nvPicPr>
          <p:cNvPr id="5" name="Picture 4" descr="Graphical user interface&#10;&#10;Description automatically generated with low confidence">
            <a:extLst>
              <a:ext uri="{FF2B5EF4-FFF2-40B4-BE49-F238E27FC236}">
                <a16:creationId xmlns:a16="http://schemas.microsoft.com/office/drawing/2014/main" id="{C982EE85-5D13-F37A-4F81-47D2B6B1C22D}"/>
              </a:ext>
            </a:extLst>
          </p:cNvPr>
          <p:cNvPicPr>
            <a:picLocks noChangeAspect="1"/>
          </p:cNvPicPr>
          <p:nvPr/>
        </p:nvPicPr>
        <p:blipFill>
          <a:blip r:embed="rId3"/>
          <a:stretch>
            <a:fillRect/>
          </a:stretch>
        </p:blipFill>
        <p:spPr>
          <a:xfrm>
            <a:off x="258369" y="1152983"/>
            <a:ext cx="4233572" cy="2221394"/>
          </a:xfrm>
          <a:prstGeom prst="rect">
            <a:avLst/>
          </a:prstGeom>
        </p:spPr>
      </p:pic>
      <p:sp>
        <p:nvSpPr>
          <p:cNvPr id="8" name="TextBox 7">
            <a:extLst>
              <a:ext uri="{FF2B5EF4-FFF2-40B4-BE49-F238E27FC236}">
                <a16:creationId xmlns:a16="http://schemas.microsoft.com/office/drawing/2014/main" id="{CAA4A817-53AF-6C54-7F10-26CC4546B669}"/>
              </a:ext>
            </a:extLst>
          </p:cNvPr>
          <p:cNvSpPr txBox="1"/>
          <p:nvPr/>
        </p:nvSpPr>
        <p:spPr>
          <a:xfrm>
            <a:off x="187739" y="3336666"/>
            <a:ext cx="2512989" cy="184666"/>
          </a:xfrm>
          <a:prstGeom prst="rect">
            <a:avLst/>
          </a:prstGeom>
          <a:noFill/>
        </p:spPr>
        <p:txBody>
          <a:bodyPr wrap="square">
            <a:spAutoFit/>
          </a:bodyPr>
          <a:lstStyle/>
          <a:p>
            <a:r>
              <a:rPr lang="en-US" sz="600" dirty="0"/>
              <a:t>https://</a:t>
            </a:r>
            <a:r>
              <a:rPr lang="en-US" sz="600" dirty="0" err="1"/>
              <a:t>www.smbc-comics.com</a:t>
            </a:r>
            <a:r>
              <a:rPr lang="en-US" sz="600" dirty="0"/>
              <a:t>/comic/dox</a:t>
            </a:r>
          </a:p>
        </p:txBody>
      </p:sp>
      <p:sp>
        <p:nvSpPr>
          <p:cNvPr id="9" name="TextBox 8">
            <a:extLst>
              <a:ext uri="{FF2B5EF4-FFF2-40B4-BE49-F238E27FC236}">
                <a16:creationId xmlns:a16="http://schemas.microsoft.com/office/drawing/2014/main" id="{5EA59027-7057-07EC-75A5-D4AECC341C47}"/>
              </a:ext>
            </a:extLst>
          </p:cNvPr>
          <p:cNvSpPr txBox="1"/>
          <p:nvPr/>
        </p:nvSpPr>
        <p:spPr>
          <a:xfrm>
            <a:off x="4628135" y="1388519"/>
            <a:ext cx="3155324" cy="646331"/>
          </a:xfrm>
          <a:prstGeom prst="rect">
            <a:avLst/>
          </a:prstGeom>
          <a:noFill/>
        </p:spPr>
        <p:txBody>
          <a:bodyPr wrap="square" rtlCol="0">
            <a:spAutoFit/>
          </a:bodyPr>
          <a:lstStyle/>
          <a:p>
            <a:r>
              <a:rPr lang="en-US" dirty="0"/>
              <a:t>Doxing poses dangers to social media users.</a:t>
            </a:r>
          </a:p>
        </p:txBody>
      </p:sp>
      <p:sp>
        <p:nvSpPr>
          <p:cNvPr id="10" name="TextBox 9">
            <a:extLst>
              <a:ext uri="{FF2B5EF4-FFF2-40B4-BE49-F238E27FC236}">
                <a16:creationId xmlns:a16="http://schemas.microsoft.com/office/drawing/2014/main" id="{201DAADB-9F25-94E4-68AB-BC169EE56D0D}"/>
              </a:ext>
            </a:extLst>
          </p:cNvPr>
          <p:cNvSpPr txBox="1"/>
          <p:nvPr/>
        </p:nvSpPr>
        <p:spPr>
          <a:xfrm>
            <a:off x="5353644" y="2178267"/>
            <a:ext cx="3429747" cy="1200329"/>
          </a:xfrm>
          <a:prstGeom prst="rect">
            <a:avLst/>
          </a:prstGeom>
          <a:noFill/>
        </p:spPr>
        <p:txBody>
          <a:bodyPr wrap="square" rtlCol="0">
            <a:spAutoFit/>
          </a:bodyPr>
          <a:lstStyle/>
          <a:p>
            <a:r>
              <a:rPr lang="en-US" dirty="0"/>
              <a:t>We built a corpus of doxing instances from Twitter and trained a language model to detect the phenomenon.</a:t>
            </a:r>
          </a:p>
        </p:txBody>
      </p:sp>
    </p:spTree>
    <p:extLst>
      <p:ext uri="{BB962C8B-B14F-4D97-AF65-F5344CB8AC3E}">
        <p14:creationId xmlns:p14="http://schemas.microsoft.com/office/powerpoint/2010/main" val="4053296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B6472-31C2-EF22-05A1-30F477FB0F01}"/>
              </a:ext>
            </a:extLst>
          </p:cNvPr>
          <p:cNvSpPr>
            <a:spLocks noGrp="1"/>
          </p:cNvSpPr>
          <p:nvPr>
            <p:ph idx="1"/>
          </p:nvPr>
        </p:nvSpPr>
        <p:spPr>
          <a:xfrm>
            <a:off x="821997" y="1660119"/>
            <a:ext cx="7772400" cy="4195481"/>
          </a:xfrm>
        </p:spPr>
        <p:txBody>
          <a:bodyPr/>
          <a:lstStyle/>
          <a:p>
            <a:pPr marL="0" indent="0">
              <a:buNone/>
            </a:pPr>
            <a:r>
              <a:rPr lang="en-US" dirty="0"/>
              <a:t>Classifier performance was pleasant, but with some caveats:</a:t>
            </a:r>
          </a:p>
          <a:p>
            <a:r>
              <a:rPr lang="en-US" dirty="0"/>
              <a:t>Some doxing tweets likely contained incorrect personal information</a:t>
            </a:r>
          </a:p>
          <a:p>
            <a:r>
              <a:rPr lang="en-US" dirty="0"/>
              <a:t>We solely focused on SSNs and IP addresses</a:t>
            </a:r>
          </a:p>
          <a:p>
            <a:endParaRPr lang="en-US" dirty="0"/>
          </a:p>
          <a:p>
            <a:endParaRPr lang="en-US" dirty="0"/>
          </a:p>
        </p:txBody>
      </p:sp>
      <p:sp>
        <p:nvSpPr>
          <p:cNvPr id="4" name="Slide Number Placeholder 3">
            <a:extLst>
              <a:ext uri="{FF2B5EF4-FFF2-40B4-BE49-F238E27FC236}">
                <a16:creationId xmlns:a16="http://schemas.microsoft.com/office/drawing/2014/main" id="{045BF87A-03E3-987E-6587-1BA691250442}"/>
              </a:ext>
            </a:extLst>
          </p:cNvPr>
          <p:cNvSpPr>
            <a:spLocks noGrp="1"/>
          </p:cNvSpPr>
          <p:nvPr>
            <p:ph type="sldNum" sz="quarter" idx="12"/>
          </p:nvPr>
        </p:nvSpPr>
        <p:spPr/>
        <p:txBody>
          <a:bodyPr/>
          <a:lstStyle/>
          <a:p>
            <a:fld id="{D57F1E4F-1CFF-5643-939E-02111984F565}" type="slidenum">
              <a:rPr lang="en-US" smtClean="0"/>
              <a:t>44</a:t>
            </a:fld>
            <a:endParaRPr lang="en-US" dirty="0"/>
          </a:p>
        </p:txBody>
      </p:sp>
      <p:sp>
        <p:nvSpPr>
          <p:cNvPr id="5" name="TextBox 4">
            <a:extLst>
              <a:ext uri="{FF2B5EF4-FFF2-40B4-BE49-F238E27FC236}">
                <a16:creationId xmlns:a16="http://schemas.microsoft.com/office/drawing/2014/main" id="{313023A5-C72D-9003-155B-9807E7518B96}"/>
              </a:ext>
            </a:extLst>
          </p:cNvPr>
          <p:cNvSpPr txBox="1"/>
          <p:nvPr/>
        </p:nvSpPr>
        <p:spPr>
          <a:xfrm>
            <a:off x="1489925" y="6405282"/>
            <a:ext cx="6164150" cy="338554"/>
          </a:xfrm>
          <a:prstGeom prst="rect">
            <a:avLst/>
          </a:prstGeom>
          <a:noFill/>
        </p:spPr>
        <p:txBody>
          <a:bodyPr wrap="square">
            <a:spAutoFit/>
          </a:bodyPr>
          <a:lstStyle/>
          <a:p>
            <a:r>
              <a:rPr lang="en-US" sz="800" dirty="0"/>
              <a:t>Automated Detection of Doxing on Twitter. Younes Karimi, Anna </a:t>
            </a:r>
            <a:r>
              <a:rPr lang="en-US" sz="800" dirty="0" err="1"/>
              <a:t>Squicciarini</a:t>
            </a:r>
            <a:r>
              <a:rPr lang="en-US" sz="800" dirty="0"/>
              <a:t>, and Shomir Wilson. In Proceedings of the 25th ACM Conference on Computer-Supported Cooperative Work And Social Computing (CSCW), 2022.</a:t>
            </a:r>
          </a:p>
        </p:txBody>
      </p:sp>
      <p:pic>
        <p:nvPicPr>
          <p:cNvPr id="7" name="Picture 6" descr="A picture containing text, crossword puzzle&#10;&#10;Description automatically generated">
            <a:extLst>
              <a:ext uri="{FF2B5EF4-FFF2-40B4-BE49-F238E27FC236}">
                <a16:creationId xmlns:a16="http://schemas.microsoft.com/office/drawing/2014/main" id="{DEF83DCC-70C0-499B-F475-3B813FC4C3F0}"/>
              </a:ext>
            </a:extLst>
          </p:cNvPr>
          <p:cNvPicPr>
            <a:picLocks noChangeAspect="1"/>
          </p:cNvPicPr>
          <p:nvPr/>
        </p:nvPicPr>
        <p:blipFill>
          <a:blip r:embed="rId3"/>
          <a:stretch>
            <a:fillRect/>
          </a:stretch>
        </p:blipFill>
        <p:spPr>
          <a:xfrm>
            <a:off x="766293" y="3429000"/>
            <a:ext cx="7772400" cy="2765830"/>
          </a:xfrm>
          <a:prstGeom prst="rect">
            <a:avLst/>
          </a:prstGeom>
        </p:spPr>
      </p:pic>
      <p:sp>
        <p:nvSpPr>
          <p:cNvPr id="10" name="Title 1">
            <a:extLst>
              <a:ext uri="{FF2B5EF4-FFF2-40B4-BE49-F238E27FC236}">
                <a16:creationId xmlns:a16="http://schemas.microsoft.com/office/drawing/2014/main" id="{6490ED51-C99A-AA59-D53C-5EC7FC9EF097}"/>
              </a:ext>
            </a:extLst>
          </p:cNvPr>
          <p:cNvSpPr>
            <a:spLocks noGrp="1"/>
          </p:cNvSpPr>
          <p:nvPr>
            <p:ph type="title"/>
          </p:nvPr>
        </p:nvSpPr>
        <p:spPr>
          <a:xfrm>
            <a:off x="388124" y="452718"/>
            <a:ext cx="7416479" cy="1400530"/>
          </a:xfrm>
        </p:spPr>
        <p:txBody>
          <a:bodyPr/>
          <a:lstStyle/>
          <a:p>
            <a:r>
              <a:rPr lang="en-US" dirty="0"/>
              <a:t>Detecting Doxing on Twitter</a:t>
            </a:r>
          </a:p>
        </p:txBody>
      </p:sp>
      <p:sp>
        <p:nvSpPr>
          <p:cNvPr id="11" name="Rounded Rectangle 10">
            <a:extLst>
              <a:ext uri="{FF2B5EF4-FFF2-40B4-BE49-F238E27FC236}">
                <a16:creationId xmlns:a16="http://schemas.microsoft.com/office/drawing/2014/main" id="{2699E186-4975-2F64-EA36-8881F2A77EFF}"/>
              </a:ext>
            </a:extLst>
          </p:cNvPr>
          <p:cNvSpPr/>
          <p:nvPr/>
        </p:nvSpPr>
        <p:spPr>
          <a:xfrm>
            <a:off x="6321276" y="5855600"/>
            <a:ext cx="2217417" cy="33923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331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Fine-Grained Privacy Policy Annotations</a:t>
            </a:r>
          </a:p>
        </p:txBody>
      </p:sp>
      <p:pic>
        <p:nvPicPr>
          <p:cNvPr id="5" name="image3_smaller.png"/>
          <p:cNvPicPr/>
          <p:nvPr/>
        </p:nvPicPr>
        <p:blipFill>
          <a:blip r:embed="rId3"/>
          <a:stretch>
            <a:fillRect/>
          </a:stretch>
        </p:blipFill>
        <p:spPr>
          <a:xfrm>
            <a:off x="822960" y="1847356"/>
            <a:ext cx="7124984" cy="4736419"/>
          </a:xfrm>
          <a:prstGeom prst="rect">
            <a:avLst/>
          </a:prstGeom>
          <a:ln w="12700">
            <a:miter lim="400000"/>
          </a:ln>
        </p:spPr>
      </p:pic>
      <p:sp>
        <p:nvSpPr>
          <p:cNvPr id="6" name="Rectangle 5"/>
          <p:cNvSpPr/>
          <p:nvPr/>
        </p:nvSpPr>
        <p:spPr>
          <a:xfrm>
            <a:off x="822960" y="6583775"/>
            <a:ext cx="7124983" cy="246221"/>
          </a:xfrm>
          <a:prstGeom prst="rect">
            <a:avLst/>
          </a:prstGeom>
        </p:spPr>
        <p:txBody>
          <a:bodyPr wrap="square">
            <a:spAutoFit/>
          </a:bodyPr>
          <a:lstStyle/>
          <a:p>
            <a:r>
              <a:rPr lang="en-US" sz="1000" dirty="0"/>
              <a:t>Wilson, S., Schaub, F., et al. The Creation and Analysis of a Website Privacy Policy Corpus. In Proc. ACL 2016.</a:t>
            </a:r>
          </a:p>
        </p:txBody>
      </p:sp>
      <p:sp>
        <p:nvSpPr>
          <p:cNvPr id="3" name="Slide Number Placeholder 2">
            <a:extLst>
              <a:ext uri="{FF2B5EF4-FFF2-40B4-BE49-F238E27FC236}">
                <a16:creationId xmlns:a16="http://schemas.microsoft.com/office/drawing/2014/main" id="{9F059448-1E26-E431-AE73-40104F265A69}"/>
              </a:ext>
            </a:extLst>
          </p:cNvPr>
          <p:cNvSpPr>
            <a:spLocks noGrp="1"/>
          </p:cNvSpPr>
          <p:nvPr>
            <p:ph type="sldNum" sz="quarter" idx="12"/>
          </p:nvPr>
        </p:nvSpPr>
        <p:spPr/>
        <p:txBody>
          <a:bodyPr/>
          <a:lstStyle/>
          <a:p>
            <a:fld id="{D57F1E4F-1CFF-5643-939E-02111984F565}" type="slidenum">
              <a:rPr lang="en-US" smtClean="0"/>
              <a:t>45</a:t>
            </a:fld>
            <a:endParaRPr lang="en-US" dirty="0"/>
          </a:p>
        </p:txBody>
      </p:sp>
    </p:spTree>
    <p:extLst>
      <p:ext uri="{BB962C8B-B14F-4D97-AF65-F5344CB8AC3E}">
        <p14:creationId xmlns:p14="http://schemas.microsoft.com/office/powerpoint/2010/main" val="2405509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8446"/>
            <a:ext cx="7886700" cy="886159"/>
          </a:xfrm>
        </p:spPr>
        <p:txBody>
          <a:bodyPr>
            <a:noAutofit/>
          </a:bodyPr>
          <a:lstStyle/>
          <a:p>
            <a:r>
              <a:rPr lang="en-US" dirty="0"/>
              <a:t>The OPP-115 Corpus</a:t>
            </a:r>
          </a:p>
        </p:txBody>
      </p:sp>
      <p:pic>
        <p:nvPicPr>
          <p:cNvPr id="5" name="Picture 4" descr="Screen Shot 2015-09-18 at 3.51.32 PM.png"/>
          <p:cNvPicPr>
            <a:picLocks noChangeAspect="1"/>
          </p:cNvPicPr>
          <p:nvPr/>
        </p:nvPicPr>
        <p:blipFill rotWithShape="1">
          <a:blip r:embed="rId3">
            <a:extLst>
              <a:ext uri="{28A0092B-C50C-407E-A947-70E740481C1C}">
                <a14:useLocalDpi xmlns:a14="http://schemas.microsoft.com/office/drawing/2010/main" val="0"/>
              </a:ext>
            </a:extLst>
          </a:blip>
          <a:srcRect t="21336" b="7994"/>
          <a:stretch/>
        </p:blipFill>
        <p:spPr>
          <a:xfrm>
            <a:off x="1555277" y="1064508"/>
            <a:ext cx="6960073" cy="4846320"/>
          </a:xfrm>
          <a:prstGeom prst="rect">
            <a:avLst/>
          </a:prstGeom>
          <a:ln w="25400">
            <a:solidFill>
              <a:schemeClr val="tx1"/>
            </a:solidFill>
          </a:ln>
        </p:spPr>
      </p:pic>
      <p:sp>
        <p:nvSpPr>
          <p:cNvPr id="6" name="Content Placeholder 2"/>
          <p:cNvSpPr txBox="1">
            <a:spLocks/>
          </p:cNvSpPr>
          <p:nvPr/>
        </p:nvSpPr>
        <p:spPr>
          <a:xfrm>
            <a:off x="564301" y="4569187"/>
            <a:ext cx="3889022" cy="852667"/>
          </a:xfrm>
          <a:prstGeom prst="rect">
            <a:avLst/>
          </a:prstGeom>
          <a:solidFill>
            <a:schemeClr val="tx2"/>
          </a:solidFill>
          <a:ln w="25400">
            <a:solidFill>
              <a:schemeClr val="accent1">
                <a:lumMod val="75000"/>
              </a:schemeClr>
            </a:solidFill>
          </a:ln>
        </p:spPr>
        <p:txBody>
          <a:bodyPr vert="horz" lIns="91440" tIns="45720" rIns="91440" bIns="45720" rtlCol="0">
            <a:noAutofit/>
          </a:bodyPr>
          <a:lstStyle>
            <a:lvl1pPr marL="342900" indent="-342900" algn="l" defTabSz="457200" rtl="0" eaLnBrk="1" latinLnBrk="0" hangingPunct="1">
              <a:spcBef>
                <a:spcPts val="600"/>
              </a:spcBef>
              <a:spcAft>
                <a:spcPts val="1200"/>
              </a:spcAft>
              <a:buFont typeface="Arial"/>
              <a:buChar char="•"/>
              <a:defRPr sz="3200" b="0" i="0" kern="1200">
                <a:solidFill>
                  <a:schemeClr val="tx1"/>
                </a:solidFill>
                <a:latin typeface="Arial"/>
                <a:ea typeface="+mn-ea"/>
                <a:cs typeface="Arial"/>
              </a:defRPr>
            </a:lvl1pPr>
            <a:lvl2pPr marL="742950" indent="-285750" algn="l" defTabSz="457200" rtl="0" eaLnBrk="1" latinLnBrk="0" hangingPunct="1">
              <a:spcBef>
                <a:spcPts val="0"/>
              </a:spcBef>
              <a:spcAft>
                <a:spcPts val="600"/>
              </a:spcAft>
              <a:buFont typeface="Arial"/>
              <a:buChar char="–"/>
              <a:defRPr sz="2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solidFill>
                  <a:schemeClr val="bg1"/>
                </a:solidFill>
              </a:rPr>
              <a:t>Average </a:t>
            </a:r>
            <a:r>
              <a:rPr lang="en-US" sz="2400" dirty="0" err="1">
                <a:solidFill>
                  <a:schemeClr val="bg1"/>
                </a:solidFill>
              </a:rPr>
              <a:t>Flesch</a:t>
            </a:r>
            <a:r>
              <a:rPr lang="en-US" sz="2400" dirty="0">
                <a:solidFill>
                  <a:schemeClr val="bg1"/>
                </a:solidFill>
              </a:rPr>
              <a:t>–Kincaid grade level for a policy: 14</a:t>
            </a:r>
          </a:p>
        </p:txBody>
      </p:sp>
      <p:sp>
        <p:nvSpPr>
          <p:cNvPr id="10" name="Content Placeholder 3"/>
          <p:cNvSpPr>
            <a:spLocks noGrp="1"/>
          </p:cNvSpPr>
          <p:nvPr>
            <p:ph idx="1"/>
          </p:nvPr>
        </p:nvSpPr>
        <p:spPr>
          <a:xfrm>
            <a:off x="564301" y="1459508"/>
            <a:ext cx="3296361" cy="1809472"/>
          </a:xfrm>
          <a:solidFill>
            <a:schemeClr val="tx2"/>
          </a:solidFill>
          <a:ln w="25400">
            <a:solidFill>
              <a:schemeClr val="accent1">
                <a:lumMod val="75000"/>
              </a:schemeClr>
            </a:solidFill>
          </a:ln>
        </p:spPr>
        <p:txBody>
          <a:bodyPr lIns="91440">
            <a:normAutofit fontScale="85000" lnSpcReduction="10000"/>
          </a:bodyPr>
          <a:lstStyle/>
          <a:p>
            <a:pPr marL="0" indent="0">
              <a:buNone/>
            </a:pPr>
            <a:r>
              <a:rPr lang="en-US" dirty="0">
                <a:solidFill>
                  <a:schemeClr val="bg1"/>
                </a:solidFill>
              </a:rPr>
              <a:t>115 privacy policies annotated</a:t>
            </a:r>
          </a:p>
          <a:p>
            <a:pPr marL="0" indent="0">
              <a:buNone/>
            </a:pPr>
            <a:r>
              <a:rPr lang="en-US" dirty="0">
                <a:solidFill>
                  <a:schemeClr val="bg1"/>
                </a:solidFill>
              </a:rPr>
              <a:t>267K words</a:t>
            </a:r>
          </a:p>
          <a:p>
            <a:pPr marL="0" indent="0">
              <a:buNone/>
            </a:pPr>
            <a:r>
              <a:rPr lang="en-US" dirty="0">
                <a:solidFill>
                  <a:schemeClr val="bg1"/>
                </a:solidFill>
              </a:rPr>
              <a:t>23K data practices</a:t>
            </a:r>
          </a:p>
          <a:p>
            <a:pPr marL="0" indent="0">
              <a:buNone/>
            </a:pPr>
            <a:r>
              <a:rPr lang="en-US" dirty="0">
                <a:solidFill>
                  <a:schemeClr val="bg1"/>
                </a:solidFill>
              </a:rPr>
              <a:t>103K annotated text spans</a:t>
            </a:r>
          </a:p>
        </p:txBody>
      </p:sp>
      <p:sp>
        <p:nvSpPr>
          <p:cNvPr id="8" name="TextBox 7">
            <a:extLst>
              <a:ext uri="{FF2B5EF4-FFF2-40B4-BE49-F238E27FC236}">
                <a16:creationId xmlns:a16="http://schemas.microsoft.com/office/drawing/2014/main" id="{B4EF01DF-3081-6975-3789-43A6E83DAD43}"/>
              </a:ext>
            </a:extLst>
          </p:cNvPr>
          <p:cNvSpPr txBox="1"/>
          <p:nvPr/>
        </p:nvSpPr>
        <p:spPr>
          <a:xfrm>
            <a:off x="457200" y="6016229"/>
            <a:ext cx="8229600" cy="369332"/>
          </a:xfrm>
          <a:prstGeom prst="rect">
            <a:avLst/>
          </a:prstGeom>
          <a:noFill/>
        </p:spPr>
        <p:txBody>
          <a:bodyPr wrap="square">
            <a:spAutoFit/>
          </a:bodyPr>
          <a:lstStyle/>
          <a:p>
            <a:pPr algn="ctr"/>
            <a:r>
              <a:rPr lang="en-US" dirty="0"/>
              <a:t>Download this corpus and others at https://</a:t>
            </a:r>
            <a:r>
              <a:rPr lang="en-US" dirty="0" err="1"/>
              <a:t>usableprivacy.org</a:t>
            </a:r>
            <a:r>
              <a:rPr lang="en-US" dirty="0"/>
              <a:t>/data</a:t>
            </a:r>
          </a:p>
        </p:txBody>
      </p:sp>
      <p:sp>
        <p:nvSpPr>
          <p:cNvPr id="3" name="Rectangle 2">
            <a:extLst>
              <a:ext uri="{FF2B5EF4-FFF2-40B4-BE49-F238E27FC236}">
                <a16:creationId xmlns:a16="http://schemas.microsoft.com/office/drawing/2014/main" id="{C9703767-15ED-4330-A7DE-B5B49B98C673}"/>
              </a:ext>
            </a:extLst>
          </p:cNvPr>
          <p:cNvSpPr/>
          <p:nvPr/>
        </p:nvSpPr>
        <p:spPr>
          <a:xfrm>
            <a:off x="822960" y="6583775"/>
            <a:ext cx="7124983" cy="246221"/>
          </a:xfrm>
          <a:prstGeom prst="rect">
            <a:avLst/>
          </a:prstGeom>
        </p:spPr>
        <p:txBody>
          <a:bodyPr wrap="square">
            <a:spAutoFit/>
          </a:bodyPr>
          <a:lstStyle/>
          <a:p>
            <a:r>
              <a:rPr lang="en-US" sz="1000" dirty="0"/>
              <a:t>Wilson, S., Schaub, F., et al. The Creation and Analysis of a Website Privacy Policy Corpus. In Proc. ACL 2016.</a:t>
            </a:r>
          </a:p>
        </p:txBody>
      </p:sp>
      <p:sp>
        <p:nvSpPr>
          <p:cNvPr id="4" name="Slide Number Placeholder 3">
            <a:extLst>
              <a:ext uri="{FF2B5EF4-FFF2-40B4-BE49-F238E27FC236}">
                <a16:creationId xmlns:a16="http://schemas.microsoft.com/office/drawing/2014/main" id="{0EAC03A6-037C-86C4-0BC0-BC06A95336A1}"/>
              </a:ext>
            </a:extLst>
          </p:cNvPr>
          <p:cNvSpPr>
            <a:spLocks noGrp="1"/>
          </p:cNvSpPr>
          <p:nvPr>
            <p:ph type="sldNum" sz="quarter" idx="12"/>
          </p:nvPr>
        </p:nvSpPr>
        <p:spPr/>
        <p:txBody>
          <a:bodyPr/>
          <a:lstStyle/>
          <a:p>
            <a:fld id="{D57F1E4F-1CFF-5643-939E-02111984F565}" type="slidenum">
              <a:rPr lang="en-US" smtClean="0"/>
              <a:t>46</a:t>
            </a:fld>
            <a:endParaRPr lang="en-US" dirty="0"/>
          </a:p>
        </p:txBody>
      </p:sp>
    </p:spTree>
    <p:extLst>
      <p:ext uri="{BB962C8B-B14F-4D97-AF65-F5344CB8AC3E}">
        <p14:creationId xmlns:p14="http://schemas.microsoft.com/office/powerpoint/2010/main" val="343042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09" y="452718"/>
            <a:ext cx="7731827" cy="1400530"/>
          </a:xfrm>
        </p:spPr>
        <p:txBody>
          <a:bodyPr/>
          <a:lstStyle/>
          <a:p>
            <a:r>
              <a:rPr lang="en-US" sz="3600" dirty="0"/>
              <a:t>Data Exploration Website: </a:t>
            </a:r>
            <a:br>
              <a:rPr lang="en-US" sz="3600" dirty="0"/>
            </a:br>
            <a:r>
              <a:rPr lang="en-US" sz="3600" dirty="0"/>
              <a:t>Human and Machine Annotations</a:t>
            </a:r>
          </a:p>
        </p:txBody>
      </p:sp>
      <p:pic>
        <p:nvPicPr>
          <p:cNvPr id="4" name="Picture 3">
            <a:extLst>
              <a:ext uri="{FF2B5EF4-FFF2-40B4-BE49-F238E27FC236}">
                <a16:creationId xmlns:a16="http://schemas.microsoft.com/office/drawing/2014/main" id="{6097E309-B051-6144-B50E-3C49CF53A708}"/>
              </a:ext>
            </a:extLst>
          </p:cNvPr>
          <p:cNvPicPr>
            <a:picLocks noChangeAspect="1"/>
          </p:cNvPicPr>
          <p:nvPr/>
        </p:nvPicPr>
        <p:blipFill>
          <a:blip r:embed="rId3"/>
          <a:stretch>
            <a:fillRect/>
          </a:stretch>
        </p:blipFill>
        <p:spPr>
          <a:xfrm>
            <a:off x="112336" y="1962371"/>
            <a:ext cx="8704176" cy="4333787"/>
          </a:xfrm>
          <a:prstGeom prst="rect">
            <a:avLst/>
          </a:prstGeom>
          <a:ln w="12700">
            <a:solidFill>
              <a:schemeClr val="tx1"/>
            </a:solidFill>
          </a:ln>
        </p:spPr>
      </p:pic>
      <p:sp>
        <p:nvSpPr>
          <p:cNvPr id="12" name="Rounded Rectangle 11">
            <a:extLst>
              <a:ext uri="{FF2B5EF4-FFF2-40B4-BE49-F238E27FC236}">
                <a16:creationId xmlns:a16="http://schemas.microsoft.com/office/drawing/2014/main" id="{6BEB5AE6-BDF6-6C44-91AA-D096D050CB47}"/>
              </a:ext>
            </a:extLst>
          </p:cNvPr>
          <p:cNvSpPr/>
          <p:nvPr/>
        </p:nvSpPr>
        <p:spPr>
          <a:xfrm>
            <a:off x="5783634" y="1962371"/>
            <a:ext cx="2930060" cy="319288"/>
          </a:xfrm>
          <a:prstGeom prst="round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explore.usableprivacy.org</a:t>
            </a:r>
            <a:endParaRPr lang="en-US" sz="1400" dirty="0"/>
          </a:p>
        </p:txBody>
      </p:sp>
      <p:sp>
        <p:nvSpPr>
          <p:cNvPr id="13" name="Rectangle 12">
            <a:extLst>
              <a:ext uri="{FF2B5EF4-FFF2-40B4-BE49-F238E27FC236}">
                <a16:creationId xmlns:a16="http://schemas.microsoft.com/office/drawing/2014/main" id="{1E736C1F-ECD3-DD48-8575-84D22F39788A}"/>
              </a:ext>
            </a:extLst>
          </p:cNvPr>
          <p:cNvSpPr/>
          <p:nvPr/>
        </p:nvSpPr>
        <p:spPr>
          <a:xfrm>
            <a:off x="219912" y="6405282"/>
            <a:ext cx="7781088" cy="400110"/>
          </a:xfrm>
          <a:prstGeom prst="rect">
            <a:avLst/>
          </a:prstGeom>
        </p:spPr>
        <p:txBody>
          <a:bodyPr wrap="square">
            <a:spAutoFit/>
          </a:bodyPr>
          <a:lstStyle/>
          <a:p>
            <a:r>
              <a:rPr lang="en-US" sz="1000" dirty="0"/>
              <a:t>Liu, F., Wilson, S., et al. Analyzing Vocabulary Intersections of Expert Annotations and Topic Models for Data Practices in Privacy Policies. In Proc. AAAI FSS: PLT 2016.</a:t>
            </a:r>
          </a:p>
        </p:txBody>
      </p:sp>
      <p:sp>
        <p:nvSpPr>
          <p:cNvPr id="3" name="Slide Number Placeholder 2">
            <a:extLst>
              <a:ext uri="{FF2B5EF4-FFF2-40B4-BE49-F238E27FC236}">
                <a16:creationId xmlns:a16="http://schemas.microsoft.com/office/drawing/2014/main" id="{4C5C1804-3F68-1935-FB89-17A5975DCBBE}"/>
              </a:ext>
            </a:extLst>
          </p:cNvPr>
          <p:cNvSpPr>
            <a:spLocks noGrp="1"/>
          </p:cNvSpPr>
          <p:nvPr>
            <p:ph type="sldNum" sz="quarter" idx="12"/>
          </p:nvPr>
        </p:nvSpPr>
        <p:spPr/>
        <p:txBody>
          <a:bodyPr/>
          <a:lstStyle/>
          <a:p>
            <a:fld id="{D57F1E4F-1CFF-5643-939E-02111984F565}" type="slidenum">
              <a:rPr lang="en-US" smtClean="0"/>
              <a:t>47</a:t>
            </a:fld>
            <a:endParaRPr lang="en-US" dirty="0"/>
          </a:p>
        </p:txBody>
      </p:sp>
    </p:spTree>
    <p:extLst>
      <p:ext uri="{BB962C8B-B14F-4D97-AF65-F5344CB8AC3E}">
        <p14:creationId xmlns:p14="http://schemas.microsoft.com/office/powerpoint/2010/main" val="1909710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2E77-49DD-25B6-31B2-D5C951A53BAD}"/>
              </a:ext>
            </a:extLst>
          </p:cNvPr>
          <p:cNvSpPr>
            <a:spLocks noGrp="1"/>
          </p:cNvSpPr>
          <p:nvPr>
            <p:ph type="title"/>
          </p:nvPr>
        </p:nvSpPr>
        <p:spPr/>
        <p:txBody>
          <a:bodyPr/>
          <a:lstStyle/>
          <a:p>
            <a:r>
              <a:rPr lang="en-US" dirty="0"/>
              <a:t>Privacy Law Corpus</a:t>
            </a:r>
          </a:p>
        </p:txBody>
      </p:sp>
      <p:sp>
        <p:nvSpPr>
          <p:cNvPr id="4" name="Slide Number Placeholder 3">
            <a:extLst>
              <a:ext uri="{FF2B5EF4-FFF2-40B4-BE49-F238E27FC236}">
                <a16:creationId xmlns:a16="http://schemas.microsoft.com/office/drawing/2014/main" id="{6597BAB9-FA49-E58F-C013-DEF834F4224A}"/>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8" name="Picture 7" descr="Chart, bar chart&#10;&#10;Description automatically generated">
            <a:extLst>
              <a:ext uri="{FF2B5EF4-FFF2-40B4-BE49-F238E27FC236}">
                <a16:creationId xmlns:a16="http://schemas.microsoft.com/office/drawing/2014/main" id="{5AB71703-A26B-D85A-367A-33D23A9E2248}"/>
              </a:ext>
            </a:extLst>
          </p:cNvPr>
          <p:cNvPicPr>
            <a:picLocks noChangeAspect="1"/>
          </p:cNvPicPr>
          <p:nvPr/>
        </p:nvPicPr>
        <p:blipFill>
          <a:blip r:embed="rId2"/>
          <a:stretch>
            <a:fillRect/>
          </a:stretch>
        </p:blipFill>
        <p:spPr>
          <a:xfrm>
            <a:off x="4263167" y="2968120"/>
            <a:ext cx="4356896" cy="3443745"/>
          </a:xfrm>
          <a:prstGeom prst="rect">
            <a:avLst/>
          </a:prstGeom>
          <a:ln w="12700">
            <a:solidFill>
              <a:schemeClr val="bg1"/>
            </a:solidFill>
          </a:ln>
        </p:spPr>
      </p:pic>
      <p:sp>
        <p:nvSpPr>
          <p:cNvPr id="9" name="TextBox 8">
            <a:extLst>
              <a:ext uri="{FF2B5EF4-FFF2-40B4-BE49-F238E27FC236}">
                <a16:creationId xmlns:a16="http://schemas.microsoft.com/office/drawing/2014/main" id="{0D7A90B0-28D4-6A6E-D10A-48CBEE3A16BA}"/>
              </a:ext>
            </a:extLst>
          </p:cNvPr>
          <p:cNvSpPr txBox="1"/>
          <p:nvPr/>
        </p:nvSpPr>
        <p:spPr>
          <a:xfrm>
            <a:off x="1025433" y="6405282"/>
            <a:ext cx="6513921" cy="338554"/>
          </a:xfrm>
          <a:prstGeom prst="rect">
            <a:avLst/>
          </a:prstGeom>
          <a:noFill/>
        </p:spPr>
        <p:txBody>
          <a:bodyPr wrap="square">
            <a:spAutoFit/>
          </a:bodyPr>
          <a:lstStyle/>
          <a:p>
            <a:r>
              <a:rPr lang="en-US" sz="800" dirty="0"/>
              <a:t>Creation and Analysis of an International Corpus of Privacy Laws. </a:t>
            </a:r>
            <a:r>
              <a:rPr lang="en-US" sz="800" dirty="0" err="1"/>
              <a:t>Sonu</a:t>
            </a:r>
            <a:r>
              <a:rPr lang="en-US" sz="800" dirty="0"/>
              <a:t> Gupta, Ellen </a:t>
            </a:r>
            <a:r>
              <a:rPr lang="en-US" sz="800" dirty="0" err="1"/>
              <a:t>Poplavska</a:t>
            </a:r>
            <a:r>
              <a:rPr lang="en-US" sz="800" dirty="0"/>
              <a:t>, Nora O'Toole, Siddhant Arora, Thomas Norton, Norman </a:t>
            </a:r>
            <a:r>
              <a:rPr lang="en-US" sz="800" dirty="0" err="1"/>
              <a:t>Sadeh</a:t>
            </a:r>
            <a:r>
              <a:rPr lang="en-US" sz="800" dirty="0"/>
              <a:t>, and Shomir Wilson. arXiv:2206.14169, 2022.</a:t>
            </a:r>
          </a:p>
        </p:txBody>
      </p:sp>
      <p:sp>
        <p:nvSpPr>
          <p:cNvPr id="10" name="Content Placeholder 2">
            <a:extLst>
              <a:ext uri="{FF2B5EF4-FFF2-40B4-BE49-F238E27FC236}">
                <a16:creationId xmlns:a16="http://schemas.microsoft.com/office/drawing/2014/main" id="{FC6BD43B-F1EC-3E29-3A11-319340CFE59E}"/>
              </a:ext>
            </a:extLst>
          </p:cNvPr>
          <p:cNvSpPr txBox="1">
            <a:spLocks/>
          </p:cNvSpPr>
          <p:nvPr/>
        </p:nvSpPr>
        <p:spPr>
          <a:xfrm>
            <a:off x="4596712" y="1740588"/>
            <a:ext cx="4744994" cy="1951314"/>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How often do personal information types appear in privacy laws?</a:t>
            </a:r>
          </a:p>
          <a:p>
            <a:pPr marL="0" indent="0">
              <a:buFont typeface="Wingdings 3" charset="2"/>
              <a:buNone/>
            </a:pPr>
            <a:r>
              <a:rPr lang="en-US" dirty="0"/>
              <a:t>How do they co-occur?</a:t>
            </a:r>
          </a:p>
        </p:txBody>
      </p:sp>
      <p:pic>
        <p:nvPicPr>
          <p:cNvPr id="14" name="Content Placeholder 13">
            <a:extLst>
              <a:ext uri="{FF2B5EF4-FFF2-40B4-BE49-F238E27FC236}">
                <a16:creationId xmlns:a16="http://schemas.microsoft.com/office/drawing/2014/main" id="{EA0CFB0F-8073-EC9E-7B3F-E8A444E93A07}"/>
              </a:ext>
            </a:extLst>
          </p:cNvPr>
          <p:cNvPicPr>
            <a:picLocks noGrp="1" noChangeAspect="1"/>
          </p:cNvPicPr>
          <p:nvPr>
            <p:ph idx="1"/>
          </p:nvPr>
        </p:nvPicPr>
        <p:blipFill>
          <a:blip r:embed="rId3"/>
          <a:stretch>
            <a:fillRect/>
          </a:stretch>
        </p:blipFill>
        <p:spPr>
          <a:xfrm>
            <a:off x="215105" y="1487280"/>
            <a:ext cx="4356896" cy="2924290"/>
          </a:xfrm>
          <a:ln w="12700">
            <a:solidFill>
              <a:schemeClr val="bg1"/>
            </a:solidFill>
          </a:ln>
        </p:spPr>
      </p:pic>
      <p:sp>
        <p:nvSpPr>
          <p:cNvPr id="15" name="Content Placeholder 2">
            <a:extLst>
              <a:ext uri="{FF2B5EF4-FFF2-40B4-BE49-F238E27FC236}">
                <a16:creationId xmlns:a16="http://schemas.microsoft.com/office/drawing/2014/main" id="{0BB8C0C2-3534-3B1D-C7C3-EDAB159E4FD0}"/>
              </a:ext>
            </a:extLst>
          </p:cNvPr>
          <p:cNvSpPr txBox="1">
            <a:spLocks/>
          </p:cNvSpPr>
          <p:nvPr/>
        </p:nvSpPr>
        <p:spPr>
          <a:xfrm>
            <a:off x="215105" y="5265105"/>
            <a:ext cx="4298465" cy="747993"/>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Work in progress—more soon</a:t>
            </a:r>
          </a:p>
        </p:txBody>
      </p:sp>
    </p:spTree>
    <p:extLst>
      <p:ext uri="{BB962C8B-B14F-4D97-AF65-F5344CB8AC3E}">
        <p14:creationId xmlns:p14="http://schemas.microsoft.com/office/powerpoint/2010/main" val="160458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4F907-D796-2DAB-E440-92C7AB627255}"/>
              </a:ext>
            </a:extLst>
          </p:cNvPr>
          <p:cNvSpPr>
            <a:spLocks noGrp="1"/>
          </p:cNvSpPr>
          <p:nvPr>
            <p:ph type="title"/>
          </p:nvPr>
        </p:nvSpPr>
        <p:spPr/>
        <p:txBody>
          <a:bodyPr/>
          <a:lstStyle/>
          <a:p>
            <a:r>
              <a:rPr lang="en-US" dirty="0"/>
              <a:t>Results: World Map</a:t>
            </a:r>
          </a:p>
        </p:txBody>
      </p:sp>
      <p:pic>
        <p:nvPicPr>
          <p:cNvPr id="6" name="Content Placeholder 5" descr="Map&#10;&#10;Description automatically generated">
            <a:extLst>
              <a:ext uri="{FF2B5EF4-FFF2-40B4-BE49-F238E27FC236}">
                <a16:creationId xmlns:a16="http://schemas.microsoft.com/office/drawing/2014/main" id="{B2761A77-0486-03F1-76EE-2FB1A06EFD8A}"/>
              </a:ext>
            </a:extLst>
          </p:cNvPr>
          <p:cNvPicPr>
            <a:picLocks noGrp="1" noChangeAspect="1"/>
          </p:cNvPicPr>
          <p:nvPr>
            <p:ph idx="1"/>
          </p:nvPr>
        </p:nvPicPr>
        <p:blipFill>
          <a:blip r:embed="rId3"/>
          <a:stretch>
            <a:fillRect/>
          </a:stretch>
        </p:blipFill>
        <p:spPr>
          <a:xfrm>
            <a:off x="273475" y="2759093"/>
            <a:ext cx="8597049" cy="3646189"/>
          </a:xfrm>
        </p:spPr>
      </p:pic>
      <p:sp>
        <p:nvSpPr>
          <p:cNvPr id="4" name="Slide Number Placeholder 3">
            <a:extLst>
              <a:ext uri="{FF2B5EF4-FFF2-40B4-BE49-F238E27FC236}">
                <a16:creationId xmlns:a16="http://schemas.microsoft.com/office/drawing/2014/main" id="{34A98912-E098-7F0C-17FB-9E52EF7DAA9F}"/>
              </a:ext>
            </a:extLst>
          </p:cNvPr>
          <p:cNvSpPr>
            <a:spLocks noGrp="1"/>
          </p:cNvSpPr>
          <p:nvPr>
            <p:ph type="sldNum" sz="quarter" idx="12"/>
          </p:nvPr>
        </p:nvSpPr>
        <p:spPr/>
        <p:txBody>
          <a:bodyPr/>
          <a:lstStyle/>
          <a:p>
            <a:fld id="{D57F1E4F-1CFF-5643-939E-02111984F565}" type="slidenum">
              <a:rPr lang="en-US" smtClean="0"/>
              <a:t>49</a:t>
            </a:fld>
            <a:endParaRPr lang="en-US" dirty="0"/>
          </a:p>
        </p:txBody>
      </p:sp>
      <p:cxnSp>
        <p:nvCxnSpPr>
          <p:cNvPr id="5" name="Straight Connector 4">
            <a:extLst>
              <a:ext uri="{FF2B5EF4-FFF2-40B4-BE49-F238E27FC236}">
                <a16:creationId xmlns:a16="http://schemas.microsoft.com/office/drawing/2014/main" id="{CECD91D9-9B97-B401-9C24-DA3B3928D7EE}"/>
              </a:ext>
            </a:extLst>
          </p:cNvPr>
          <p:cNvCxnSpPr>
            <a:cxnSpLocks/>
          </p:cNvCxnSpPr>
          <p:nvPr/>
        </p:nvCxnSpPr>
        <p:spPr>
          <a:xfrm>
            <a:off x="2412422" y="2329661"/>
            <a:ext cx="2296801" cy="18932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D0156B-D5FF-DCC0-5271-17EDD2AD6F0A}"/>
              </a:ext>
            </a:extLst>
          </p:cNvPr>
          <p:cNvCxnSpPr>
            <a:cxnSpLocks/>
          </p:cNvCxnSpPr>
          <p:nvPr/>
        </p:nvCxnSpPr>
        <p:spPr>
          <a:xfrm flipH="1">
            <a:off x="6970642" y="2314913"/>
            <a:ext cx="569448" cy="18932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C0CE2C0-FAD3-0E5E-C420-C86523548CEF}"/>
              </a:ext>
            </a:extLst>
          </p:cNvPr>
          <p:cNvSpPr txBox="1"/>
          <p:nvPr/>
        </p:nvSpPr>
        <p:spPr>
          <a:xfrm>
            <a:off x="979438" y="1559416"/>
            <a:ext cx="2025011" cy="923330"/>
          </a:xfrm>
          <a:prstGeom prst="rect">
            <a:avLst/>
          </a:prstGeom>
          <a:noFill/>
        </p:spPr>
        <p:txBody>
          <a:bodyPr wrap="square" rtlCol="0">
            <a:spAutoFit/>
          </a:bodyPr>
          <a:lstStyle/>
          <a:p>
            <a:r>
              <a:rPr lang="en-US" dirty="0"/>
              <a:t>dark red = </a:t>
            </a:r>
            <a:br>
              <a:rPr lang="en-US" dirty="0"/>
            </a:br>
            <a:r>
              <a:rPr lang="en-US" dirty="0"/>
              <a:t>very negative </a:t>
            </a:r>
            <a:br>
              <a:rPr lang="en-US" dirty="0"/>
            </a:br>
            <a:r>
              <a:rPr lang="en-US" dirty="0"/>
              <a:t>sentiment</a:t>
            </a:r>
          </a:p>
        </p:txBody>
      </p:sp>
      <p:sp>
        <p:nvSpPr>
          <p:cNvPr id="12" name="TextBox 11">
            <a:extLst>
              <a:ext uri="{FF2B5EF4-FFF2-40B4-BE49-F238E27FC236}">
                <a16:creationId xmlns:a16="http://schemas.microsoft.com/office/drawing/2014/main" id="{015F70DD-8AB9-C1F2-F6FE-49372C530466}"/>
              </a:ext>
            </a:extLst>
          </p:cNvPr>
          <p:cNvSpPr txBox="1"/>
          <p:nvPr/>
        </p:nvSpPr>
        <p:spPr>
          <a:xfrm>
            <a:off x="6731579" y="1391583"/>
            <a:ext cx="2025011" cy="923330"/>
          </a:xfrm>
          <a:prstGeom prst="rect">
            <a:avLst/>
          </a:prstGeom>
          <a:noFill/>
        </p:spPr>
        <p:txBody>
          <a:bodyPr wrap="square" rtlCol="0">
            <a:spAutoFit/>
          </a:bodyPr>
          <a:lstStyle/>
          <a:p>
            <a:r>
              <a:rPr lang="en-US" dirty="0"/>
              <a:t>dark green = </a:t>
            </a:r>
            <a:br>
              <a:rPr lang="en-US" dirty="0"/>
            </a:br>
            <a:r>
              <a:rPr lang="en-US" dirty="0"/>
              <a:t>very positive </a:t>
            </a:r>
            <a:br>
              <a:rPr lang="en-US" dirty="0"/>
            </a:br>
            <a:r>
              <a:rPr lang="en-US" dirty="0"/>
              <a:t>sentiment</a:t>
            </a:r>
          </a:p>
        </p:txBody>
      </p:sp>
      <p:cxnSp>
        <p:nvCxnSpPr>
          <p:cNvPr id="17" name="Straight Connector 16">
            <a:extLst>
              <a:ext uri="{FF2B5EF4-FFF2-40B4-BE49-F238E27FC236}">
                <a16:creationId xmlns:a16="http://schemas.microsoft.com/office/drawing/2014/main" id="{A7FEC1B6-390E-439C-03A7-D343A67DD129}"/>
              </a:ext>
            </a:extLst>
          </p:cNvPr>
          <p:cNvCxnSpPr>
            <a:cxnSpLocks/>
          </p:cNvCxnSpPr>
          <p:nvPr/>
        </p:nvCxnSpPr>
        <p:spPr>
          <a:xfrm>
            <a:off x="4709223" y="2329661"/>
            <a:ext cx="691922" cy="203586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409A2A-2FD9-22C9-240D-61B00E765769}"/>
              </a:ext>
            </a:extLst>
          </p:cNvPr>
          <p:cNvSpPr txBox="1"/>
          <p:nvPr/>
        </p:nvSpPr>
        <p:spPr>
          <a:xfrm>
            <a:off x="4028624" y="1462867"/>
            <a:ext cx="2025011" cy="923330"/>
          </a:xfrm>
          <a:prstGeom prst="rect">
            <a:avLst/>
          </a:prstGeom>
          <a:noFill/>
        </p:spPr>
        <p:txBody>
          <a:bodyPr wrap="square" rtlCol="0">
            <a:spAutoFit/>
          </a:bodyPr>
          <a:lstStyle/>
          <a:p>
            <a:r>
              <a:rPr lang="en-US" dirty="0"/>
              <a:t>yellow = </a:t>
            </a:r>
            <a:br>
              <a:rPr lang="en-US" dirty="0"/>
            </a:br>
            <a:r>
              <a:rPr lang="en-US" dirty="0"/>
              <a:t>neutral sentiment</a:t>
            </a:r>
          </a:p>
        </p:txBody>
      </p:sp>
    </p:spTree>
    <p:extLst>
      <p:ext uri="{BB962C8B-B14F-4D97-AF65-F5344CB8AC3E}">
        <p14:creationId xmlns:p14="http://schemas.microsoft.com/office/powerpoint/2010/main" val="3961708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7ED-AE47-9DA2-929B-4939B04B96C4}"/>
              </a:ext>
            </a:extLst>
          </p:cNvPr>
          <p:cNvSpPr>
            <a:spLocks noGrp="1"/>
          </p:cNvSpPr>
          <p:nvPr>
            <p:ph type="title"/>
          </p:nvPr>
        </p:nvSpPr>
        <p:spPr>
          <a:xfrm>
            <a:off x="5664680" y="1380226"/>
            <a:ext cx="3479320" cy="3517682"/>
          </a:xfrm>
        </p:spPr>
        <p:txBody>
          <a:bodyPr vert="horz" lIns="68580" tIns="34290" rIns="68580" bIns="34290" rtlCol="0" anchor="b">
            <a:noAutofit/>
          </a:bodyPr>
          <a:lstStyle/>
          <a:p>
            <a:r>
              <a:rPr lang="en-US" sz="2400" b="1" dirty="0">
                <a:solidFill>
                  <a:srgbClr val="EBEBEB"/>
                </a:solidFill>
              </a:rPr>
              <a:t>1) NLP on Texts About Privacy</a:t>
            </a:r>
            <a:br>
              <a:rPr lang="en-US" sz="2400" dirty="0">
                <a:solidFill>
                  <a:srgbClr val="EBEBEB"/>
                </a:solidFill>
              </a:rPr>
            </a:br>
            <a:br>
              <a:rPr lang="en-US" sz="2400" dirty="0">
                <a:solidFill>
                  <a:srgbClr val="EBEBEB"/>
                </a:solidFill>
              </a:rPr>
            </a:br>
            <a:r>
              <a:rPr lang="en-US" sz="2400" dirty="0">
                <a:solidFill>
                  <a:srgbClr val="EBEBEB"/>
                </a:solidFill>
              </a:rPr>
              <a:t>2) Language Model Biases</a:t>
            </a:r>
            <a:br>
              <a:rPr lang="en-US" sz="2400" dirty="0">
                <a:solidFill>
                  <a:srgbClr val="EBEBEB"/>
                </a:solidFill>
              </a:rPr>
            </a:br>
            <a:br>
              <a:rPr lang="en-US" sz="2400" dirty="0">
                <a:solidFill>
                  <a:srgbClr val="EBEBEB"/>
                </a:solidFill>
              </a:rPr>
            </a:br>
            <a:r>
              <a:rPr lang="en-US" sz="2400" dirty="0">
                <a:solidFill>
                  <a:srgbClr val="EBEBEB"/>
                </a:solidFill>
              </a:rPr>
              <a:t>3) Research Vignettes</a:t>
            </a:r>
          </a:p>
        </p:txBody>
      </p:sp>
      <p:pic>
        <p:nvPicPr>
          <p:cNvPr id="11" name="Content Placeholder 10">
            <a:extLst>
              <a:ext uri="{FF2B5EF4-FFF2-40B4-BE49-F238E27FC236}">
                <a16:creationId xmlns:a16="http://schemas.microsoft.com/office/drawing/2014/main" id="{FA658B99-C832-8CC5-1BB8-D29FC0B00D7B}"/>
              </a:ext>
            </a:extLst>
          </p:cNvPr>
          <p:cNvPicPr>
            <a:picLocks noGrp="1" noChangeAspect="1"/>
          </p:cNvPicPr>
          <p:nvPr>
            <p:ph idx="1"/>
          </p:nvPr>
        </p:nvPicPr>
        <p:blipFill rotWithShape="1">
          <a:blip r:embed="rId3"/>
          <a:srcRect r="1" b="11624"/>
          <a:stretch/>
        </p:blipFill>
        <p:spPr>
          <a:xfrm>
            <a:off x="-172513" y="857253"/>
            <a:ext cx="5819940" cy="5143493"/>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13" name="Slide Number Placeholder 12">
            <a:extLst>
              <a:ext uri="{FF2B5EF4-FFF2-40B4-BE49-F238E27FC236}">
                <a16:creationId xmlns:a16="http://schemas.microsoft.com/office/drawing/2014/main" id="{EDC59AFF-2AF5-8F4A-290E-2324DFF05A35}"/>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42246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Ideally?</a:t>
            </a:r>
          </a:p>
        </p:txBody>
      </p:sp>
      <p:pic>
        <p:nvPicPr>
          <p:cNvPr id="5" name="Picture 4" descr="Nutrition Fact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16698"/>
            <a:ext cx="3300316" cy="5341302"/>
          </a:xfrm>
          <a:prstGeom prst="rect">
            <a:avLst/>
          </a:prstGeom>
        </p:spPr>
      </p:pic>
      <p:sp>
        <p:nvSpPr>
          <p:cNvPr id="7" name="Rectangle 6"/>
          <p:cNvSpPr/>
          <p:nvPr/>
        </p:nvSpPr>
        <p:spPr>
          <a:xfrm>
            <a:off x="3300316" y="6192932"/>
            <a:ext cx="5739181" cy="846386"/>
          </a:xfrm>
          <a:prstGeom prst="rect">
            <a:avLst/>
          </a:prstGeom>
        </p:spPr>
        <p:txBody>
          <a:bodyPr wrap="square">
            <a:spAutoFit/>
          </a:bodyPr>
          <a:lstStyle/>
          <a:p>
            <a:r>
              <a:rPr lang="en-US" sz="700" dirty="0"/>
              <a:t>Patrick Gage Kelley, Joanna </a:t>
            </a:r>
            <a:r>
              <a:rPr lang="en-US" sz="700" dirty="0" err="1"/>
              <a:t>Bresee</a:t>
            </a:r>
            <a:r>
              <a:rPr lang="en-US" sz="700" dirty="0"/>
              <a:t>, Robert W. Reeder, and Lorrie Faith </a:t>
            </a:r>
            <a:r>
              <a:rPr lang="en-US" sz="700" dirty="0" err="1"/>
              <a:t>Cranor</a:t>
            </a:r>
            <a:r>
              <a:rPr lang="en-US" sz="700" dirty="0"/>
              <a:t>. Design of A Privacy Label. In Proc. SOUPS 2009.</a:t>
            </a:r>
          </a:p>
          <a:p>
            <a:endParaRPr lang="en-US" sz="700" dirty="0"/>
          </a:p>
          <a:p>
            <a:r>
              <a:rPr lang="en-US" sz="700" dirty="0"/>
              <a:t>Finding a Choice in a Haystack: Automatic Extraction of Opt-Out Statements from Privacy Policy Text. </a:t>
            </a:r>
            <a:r>
              <a:rPr lang="en-US" sz="700" dirty="0" err="1"/>
              <a:t>Vinayshekhar</a:t>
            </a:r>
            <a:r>
              <a:rPr lang="en-US" sz="700" dirty="0"/>
              <a:t> </a:t>
            </a:r>
            <a:r>
              <a:rPr lang="en-US" sz="700" dirty="0" err="1"/>
              <a:t>Bannihatti</a:t>
            </a:r>
            <a:r>
              <a:rPr lang="en-US" sz="700" dirty="0"/>
              <a:t> Kumar, Roger Iyengar, Namita </a:t>
            </a:r>
            <a:r>
              <a:rPr lang="en-US" sz="700" dirty="0" err="1"/>
              <a:t>Nisal</a:t>
            </a:r>
            <a:r>
              <a:rPr lang="en-US" sz="700" dirty="0"/>
              <a:t>, Yuanyuan Feng, Hana Habib, Peter Story, </a:t>
            </a:r>
            <a:r>
              <a:rPr lang="en-US" sz="700" dirty="0" err="1"/>
              <a:t>Sushain</a:t>
            </a:r>
            <a:r>
              <a:rPr lang="en-US" sz="700" dirty="0"/>
              <a:t> </a:t>
            </a:r>
            <a:r>
              <a:rPr lang="en-US" sz="700" dirty="0" err="1"/>
              <a:t>Cherivirala</a:t>
            </a:r>
            <a:r>
              <a:rPr lang="en-US" sz="700" dirty="0"/>
              <a:t>, Margaret Hagan, Lorrie </a:t>
            </a:r>
            <a:r>
              <a:rPr lang="en-US" sz="700" dirty="0" err="1"/>
              <a:t>Cranor</a:t>
            </a:r>
            <a:r>
              <a:rPr lang="en-US" sz="700" dirty="0"/>
              <a:t>, Shomir Wilson, Florian Schaub and Norman </a:t>
            </a:r>
            <a:r>
              <a:rPr lang="en-US" sz="700" dirty="0" err="1"/>
              <a:t>Sadeh</a:t>
            </a:r>
            <a:r>
              <a:rPr lang="en-US" sz="700" dirty="0"/>
              <a:t>. In Proc. </a:t>
            </a:r>
            <a:r>
              <a:rPr lang="en-US" sz="700" dirty="0" err="1"/>
              <a:t>WebConf</a:t>
            </a:r>
            <a:r>
              <a:rPr lang="en-US" sz="700" dirty="0"/>
              <a:t> 2020.</a:t>
            </a:r>
          </a:p>
          <a:p>
            <a:endParaRPr lang="en-US" sz="700" dirty="0"/>
          </a:p>
          <a:p>
            <a:endParaRPr lang="en-US" sz="700" dirty="0"/>
          </a:p>
        </p:txBody>
      </p:sp>
      <p:pic>
        <p:nvPicPr>
          <p:cNvPr id="10" name="Picture 9" descr="Screen Shot 2015-04-18 at 4.44.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423" y="924822"/>
            <a:ext cx="2473838" cy="3262527"/>
          </a:xfrm>
          <a:prstGeom prst="rect">
            <a:avLst/>
          </a:prstGeom>
        </p:spPr>
      </p:pic>
      <p:sp>
        <p:nvSpPr>
          <p:cNvPr id="3" name="Slide Number Placeholder 2">
            <a:extLst>
              <a:ext uri="{FF2B5EF4-FFF2-40B4-BE49-F238E27FC236}">
                <a16:creationId xmlns:a16="http://schemas.microsoft.com/office/drawing/2014/main" id="{089AFD23-5E4D-6A3B-4322-350CD86C16B0}"/>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9" name="Picture 8">
            <a:extLst>
              <a:ext uri="{FF2B5EF4-FFF2-40B4-BE49-F238E27FC236}">
                <a16:creationId xmlns:a16="http://schemas.microsoft.com/office/drawing/2014/main" id="{B0EE2B58-3815-074C-7DAB-2821E9786C89}"/>
              </a:ext>
            </a:extLst>
          </p:cNvPr>
          <p:cNvPicPr>
            <a:picLocks noChangeAspect="1"/>
          </p:cNvPicPr>
          <p:nvPr/>
        </p:nvPicPr>
        <p:blipFill>
          <a:blip r:embed="rId5"/>
          <a:stretch>
            <a:fillRect/>
          </a:stretch>
        </p:blipFill>
        <p:spPr>
          <a:xfrm>
            <a:off x="4117460" y="4238897"/>
            <a:ext cx="4629603" cy="1861815"/>
          </a:xfrm>
          <a:prstGeom prst="rect">
            <a:avLst/>
          </a:prstGeom>
        </p:spPr>
      </p:pic>
    </p:spTree>
    <p:extLst>
      <p:ext uri="{BB962C8B-B14F-4D97-AF65-F5344CB8AC3E}">
        <p14:creationId xmlns:p14="http://schemas.microsoft.com/office/powerpoint/2010/main" val="2800427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09" y="452718"/>
            <a:ext cx="7281721" cy="1400530"/>
          </a:xfrm>
        </p:spPr>
        <p:txBody>
          <a:bodyPr>
            <a:normAutofit fontScale="90000"/>
          </a:bodyPr>
          <a:lstStyle/>
          <a:p>
            <a:r>
              <a:rPr lang="en-US" sz="3800" dirty="0"/>
              <a:t>Automated Analysis of App Compliance with Privacy </a:t>
            </a:r>
            <a:r>
              <a:rPr lang="en-US" dirty="0"/>
              <a:t>Policies</a:t>
            </a:r>
          </a:p>
        </p:txBody>
      </p:sp>
      <p:graphicFrame>
        <p:nvGraphicFramePr>
          <p:cNvPr id="23" name="Content Placeholder 4"/>
          <p:cNvGraphicFramePr>
            <a:graphicFrameLocks noGrp="1"/>
          </p:cNvGraphicFramePr>
          <p:nvPr>
            <p:ph idx="1"/>
          </p:nvPr>
        </p:nvGraphicFramePr>
        <p:xfrm>
          <a:off x="2409342" y="4616979"/>
          <a:ext cx="6553853" cy="1645920"/>
        </p:xfrm>
        <a:graphic>
          <a:graphicData uri="http://schemas.openxmlformats.org/drawingml/2006/table">
            <a:tbl>
              <a:tblPr firstRow="1" firstCol="1">
                <a:tableStyleId>{5C22544A-7EE6-4342-B048-85BDC9FD1C3A}</a:tableStyleId>
              </a:tblPr>
              <a:tblGrid>
                <a:gridCol w="1668672">
                  <a:extLst>
                    <a:ext uri="{9D8B030D-6E8A-4147-A177-3AD203B41FA5}">
                      <a16:colId xmlns:a16="http://schemas.microsoft.com/office/drawing/2014/main" val="20000"/>
                    </a:ext>
                  </a:extLst>
                </a:gridCol>
                <a:gridCol w="1555531">
                  <a:extLst>
                    <a:ext uri="{9D8B030D-6E8A-4147-A177-3AD203B41FA5}">
                      <a16:colId xmlns:a16="http://schemas.microsoft.com/office/drawing/2014/main" val="20001"/>
                    </a:ext>
                  </a:extLst>
                </a:gridCol>
                <a:gridCol w="1734207">
                  <a:extLst>
                    <a:ext uri="{9D8B030D-6E8A-4147-A177-3AD203B41FA5}">
                      <a16:colId xmlns:a16="http://schemas.microsoft.com/office/drawing/2014/main" val="20002"/>
                    </a:ext>
                  </a:extLst>
                </a:gridCol>
                <a:gridCol w="1595443">
                  <a:extLst>
                    <a:ext uri="{9D8B030D-6E8A-4147-A177-3AD203B41FA5}">
                      <a16:colId xmlns:a16="http://schemas.microsoft.com/office/drawing/2014/main" val="20003"/>
                    </a:ext>
                  </a:extLst>
                </a:gridCol>
              </a:tblGrid>
              <a:tr h="383640">
                <a:tc>
                  <a:txBody>
                    <a:bodyPr/>
                    <a:lstStyle/>
                    <a:p>
                      <a:pPr algn="ctr"/>
                      <a:r>
                        <a:rPr lang="en-US" sz="1800" dirty="0"/>
                        <a:t>App Practice</a:t>
                      </a:r>
                    </a:p>
                  </a:txBody>
                  <a:tcPr anchor="ctr">
                    <a:solidFill>
                      <a:schemeClr val="tx1">
                        <a:lumMod val="50000"/>
                      </a:schemeClr>
                    </a:solidFill>
                  </a:tcPr>
                </a:tc>
                <a:tc>
                  <a:txBody>
                    <a:bodyPr/>
                    <a:lstStyle/>
                    <a:p>
                      <a:pPr algn="ctr"/>
                      <a:r>
                        <a:rPr lang="en-US" sz="1800" b="1" dirty="0"/>
                        <a:t>Split (</a:t>
                      </a:r>
                      <a:r>
                        <a:rPr lang="en-US" sz="1800" b="1" i="0" kern="1200" dirty="0" err="1">
                          <a:solidFill>
                            <a:schemeClr val="lt1"/>
                          </a:solidFill>
                          <a:effectLst/>
                          <a:latin typeface="+mn-lt"/>
                          <a:ea typeface="+mn-ea"/>
                          <a:cs typeface="+mn-cs"/>
                        </a:rPr>
                        <a:t>Incon</a:t>
                      </a:r>
                      <a:r>
                        <a:rPr lang="en-US" sz="1800" b="1" i="0" kern="1200" dirty="0">
                          <a:solidFill>
                            <a:schemeClr val="lt1"/>
                          </a:solidFill>
                          <a:effectLst/>
                          <a:latin typeface="+mn-lt"/>
                          <a:ea typeface="+mn-ea"/>
                          <a:cs typeface="+mn-cs"/>
                        </a:rPr>
                        <a:t>.</a:t>
                      </a:r>
                      <a:r>
                        <a:rPr lang="en-US" sz="1800" b="1" i="0" u="none" strike="noStrike" kern="1200" dirty="0">
                          <a:solidFill>
                            <a:schemeClr val="lt1"/>
                          </a:solidFill>
                          <a:effectLst/>
                          <a:latin typeface="+mn-lt"/>
                          <a:ea typeface="+mn-ea"/>
                          <a:cs typeface="+mn-cs"/>
                        </a:rPr>
                        <a:t>/OK</a:t>
                      </a:r>
                      <a:r>
                        <a:rPr lang="en-US" sz="1800" b="1" dirty="0"/>
                        <a:t>)</a:t>
                      </a:r>
                    </a:p>
                  </a:txBody>
                  <a:tcPr anchor="ctr">
                    <a:solidFill>
                      <a:schemeClr val="tx1">
                        <a:lumMod val="50000"/>
                      </a:schemeClr>
                    </a:solidFill>
                  </a:tcPr>
                </a:tc>
                <a:tc>
                  <a:txBody>
                    <a:bodyPr/>
                    <a:lstStyle/>
                    <a:p>
                      <a:pPr algn="ctr"/>
                      <a:r>
                        <a:rPr lang="en-US" sz="1800" dirty="0"/>
                        <a:t>P/R/F</a:t>
                      </a:r>
                      <a:br>
                        <a:rPr lang="en-US" sz="1800" baseline="0" dirty="0"/>
                      </a:br>
                      <a:r>
                        <a:rPr lang="en-US" sz="1800" baseline="0" dirty="0"/>
                        <a:t>(</a:t>
                      </a:r>
                      <a:r>
                        <a:rPr lang="en-US" sz="1800" baseline="0" dirty="0" err="1"/>
                        <a:t>incon</a:t>
                      </a:r>
                      <a:r>
                        <a:rPr lang="en-US" sz="1800" baseline="0" dirty="0"/>
                        <a:t>. class)</a:t>
                      </a:r>
                      <a:endParaRPr lang="en-US" sz="1800" dirty="0"/>
                    </a:p>
                  </a:txBody>
                  <a:tcPr anchor="ctr">
                    <a:solidFill>
                      <a:schemeClr val="tx1">
                        <a:lumMod val="50000"/>
                      </a:schemeClr>
                    </a:solidFill>
                  </a:tcPr>
                </a:tc>
                <a:tc>
                  <a:txBody>
                    <a:bodyPr/>
                    <a:lstStyle/>
                    <a:p>
                      <a:pPr algn="ctr"/>
                      <a:r>
                        <a:rPr lang="en-US" sz="1800" dirty="0"/>
                        <a:t>Pred.</a:t>
                      </a:r>
                      <a:r>
                        <a:rPr lang="en-US" sz="1800" baseline="0" dirty="0"/>
                        <a:t> </a:t>
                      </a:r>
                      <a:r>
                        <a:rPr lang="en-US" sz="1800" baseline="0" dirty="0" err="1"/>
                        <a:t>Incon</a:t>
                      </a:r>
                      <a:r>
                        <a:rPr lang="en-US" sz="1800" baseline="0" dirty="0"/>
                        <a:t>. n=9,050</a:t>
                      </a:r>
                      <a:endParaRPr lang="en-US" sz="1800" dirty="0"/>
                    </a:p>
                  </a:txBody>
                  <a:tcPr anchor="ctr">
                    <a:solidFill>
                      <a:schemeClr val="tx1">
                        <a:lumMod val="50000"/>
                      </a:schemeClr>
                    </a:solidFill>
                  </a:tcPr>
                </a:tc>
                <a:extLst>
                  <a:ext uri="{0D108BD9-81ED-4DB2-BD59-A6C34878D82A}">
                    <a16:rowId xmlns:a16="http://schemas.microsoft.com/office/drawing/2014/main" val="10000"/>
                  </a:ext>
                </a:extLst>
              </a:tr>
              <a:tr h="216840">
                <a:tc>
                  <a:txBody>
                    <a:bodyPr/>
                    <a:lstStyle/>
                    <a:p>
                      <a:pPr algn="ctr"/>
                      <a:r>
                        <a:rPr lang="en-US" sz="1800" dirty="0"/>
                        <a:t>Collects UID</a:t>
                      </a:r>
                    </a:p>
                  </a:txBody>
                  <a:tcPr anchor="ctr">
                    <a:solidFill>
                      <a:schemeClr val="tx1">
                        <a:lumMod val="50000"/>
                      </a:schemeClr>
                    </a:solidFill>
                  </a:tcPr>
                </a:tc>
                <a:tc>
                  <a:txBody>
                    <a:bodyPr/>
                    <a:lstStyle/>
                    <a:p>
                      <a:pPr algn="ctr"/>
                      <a:r>
                        <a:rPr lang="en-US" sz="1800" dirty="0"/>
                        <a:t>8/32</a:t>
                      </a:r>
                    </a:p>
                  </a:txBody>
                  <a:tcPr anchor="ctr">
                    <a:solidFill>
                      <a:schemeClr val="tx2"/>
                    </a:solidFill>
                  </a:tcPr>
                </a:tc>
                <a:tc>
                  <a:txBody>
                    <a:bodyPr/>
                    <a:lstStyle/>
                    <a:p>
                      <a:pPr algn="ctr"/>
                      <a:r>
                        <a:rPr lang="en-US" sz="1800" dirty="0"/>
                        <a:t>.75/1/.86</a:t>
                      </a:r>
                    </a:p>
                  </a:txBody>
                  <a:tcPr anchor="ctr">
                    <a:solidFill>
                      <a:schemeClr val="tx2"/>
                    </a:solidFill>
                  </a:tcPr>
                </a:tc>
                <a:tc>
                  <a:txBody>
                    <a:bodyPr/>
                    <a:lstStyle/>
                    <a:p>
                      <a:pPr algn="ctr"/>
                      <a:r>
                        <a:rPr lang="en-US" sz="1800" dirty="0"/>
                        <a:t>50%</a:t>
                      </a:r>
                    </a:p>
                  </a:txBody>
                  <a:tcPr anchor="ctr">
                    <a:solidFill>
                      <a:schemeClr val="tx2"/>
                    </a:solidFill>
                  </a:tcPr>
                </a:tc>
                <a:extLst>
                  <a:ext uri="{0D108BD9-81ED-4DB2-BD59-A6C34878D82A}">
                    <a16:rowId xmlns:a16="http://schemas.microsoft.com/office/drawing/2014/main" val="10001"/>
                  </a:ext>
                </a:extLst>
              </a:tr>
              <a:tr h="216840">
                <a:tc>
                  <a:txBody>
                    <a:bodyPr/>
                    <a:lstStyle/>
                    <a:p>
                      <a:pPr algn="ctr"/>
                      <a:r>
                        <a:rPr lang="en-US" sz="1800" dirty="0"/>
                        <a:t>Collects Location</a:t>
                      </a:r>
                    </a:p>
                  </a:txBody>
                  <a:tcPr anchor="ctr">
                    <a:solidFill>
                      <a:schemeClr val="tx1">
                        <a:lumMod val="50000"/>
                      </a:schemeClr>
                    </a:solidFill>
                  </a:tcPr>
                </a:tc>
                <a:tc>
                  <a:txBody>
                    <a:bodyPr/>
                    <a:lstStyle/>
                    <a:p>
                      <a:pPr algn="ctr"/>
                      <a:r>
                        <a:rPr lang="en-US" sz="1800" dirty="0"/>
                        <a:t>15/25</a:t>
                      </a:r>
                    </a:p>
                  </a:txBody>
                  <a:tcPr anchor="ctr">
                    <a:solidFill>
                      <a:schemeClr val="tx2"/>
                    </a:solidFill>
                  </a:tcPr>
                </a:tc>
                <a:tc>
                  <a:txBody>
                    <a:bodyPr/>
                    <a:lstStyle/>
                    <a:p>
                      <a:pPr algn="ctr"/>
                      <a:r>
                        <a:rPr lang="en-US" sz="1800" dirty="0"/>
                        <a:t>.54/1/.7</a:t>
                      </a:r>
                    </a:p>
                  </a:txBody>
                  <a:tcPr anchor="ctr">
                    <a:solidFill>
                      <a:schemeClr val="tx2"/>
                    </a:solidFill>
                  </a:tcPr>
                </a:tc>
                <a:tc>
                  <a:txBody>
                    <a:bodyPr/>
                    <a:lstStyle/>
                    <a:p>
                      <a:pPr algn="ctr"/>
                      <a:r>
                        <a:rPr lang="en-US" sz="1800" dirty="0"/>
                        <a:t>41%</a:t>
                      </a:r>
                    </a:p>
                  </a:txBody>
                  <a:tcPr anchor="ctr">
                    <a:solidFill>
                      <a:schemeClr val="tx2"/>
                    </a:solidFill>
                  </a:tcPr>
                </a:tc>
                <a:extLst>
                  <a:ext uri="{0D108BD9-81ED-4DB2-BD59-A6C34878D82A}">
                    <a16:rowId xmlns:a16="http://schemas.microsoft.com/office/drawing/2014/main" val="10002"/>
                  </a:ext>
                </a:extLst>
              </a:tr>
            </a:tbl>
          </a:graphicData>
        </a:graphic>
      </p:graphicFrame>
      <p:sp>
        <p:nvSpPr>
          <p:cNvPr id="5" name="Rectangle 4"/>
          <p:cNvSpPr/>
          <p:nvPr/>
        </p:nvSpPr>
        <p:spPr>
          <a:xfrm>
            <a:off x="84083" y="6355716"/>
            <a:ext cx="7853124" cy="400110"/>
          </a:xfrm>
          <a:prstGeom prst="rect">
            <a:avLst/>
          </a:prstGeom>
        </p:spPr>
        <p:txBody>
          <a:bodyPr wrap="square">
            <a:spAutoFit/>
          </a:bodyPr>
          <a:lstStyle/>
          <a:p>
            <a:r>
              <a:rPr lang="en-US" sz="1000" dirty="0" err="1"/>
              <a:t>Zimmeck</a:t>
            </a:r>
            <a:r>
              <a:rPr lang="en-US" sz="1000" dirty="0"/>
              <a:t>, S., Wang, Z., Zou, L., </a:t>
            </a:r>
            <a:r>
              <a:rPr lang="en-US" sz="1000" dirty="0" err="1"/>
              <a:t>Iyengar</a:t>
            </a:r>
            <a:r>
              <a:rPr lang="en-US" sz="1000" dirty="0"/>
              <a:t>, R., Liu, B., Schaub, F., Wilson, S., Sadeh, N., </a:t>
            </a:r>
            <a:r>
              <a:rPr lang="en-US" sz="1000" dirty="0" err="1"/>
              <a:t>Bellovin</a:t>
            </a:r>
            <a:r>
              <a:rPr lang="en-US" sz="1000" dirty="0"/>
              <a:t>, S., and </a:t>
            </a:r>
            <a:r>
              <a:rPr lang="en-US" sz="1000" dirty="0" err="1"/>
              <a:t>Reidenberg</a:t>
            </a:r>
            <a:r>
              <a:rPr lang="en-US" sz="1000" dirty="0"/>
              <a:t>, J. Automated Analysis of Privacy Requirements for Mobile Apps. In Proc. NDSS 2017.</a:t>
            </a:r>
          </a:p>
        </p:txBody>
      </p:sp>
      <p:sp>
        <p:nvSpPr>
          <p:cNvPr id="10" name="Rounded Rectangle 9"/>
          <p:cNvSpPr/>
          <p:nvPr/>
        </p:nvSpPr>
        <p:spPr>
          <a:xfrm>
            <a:off x="771753" y="2964469"/>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Privacy policy for app</a:t>
            </a:r>
          </a:p>
        </p:txBody>
      </p:sp>
      <p:sp>
        <p:nvSpPr>
          <p:cNvPr id="11" name="Rounded Rectangle 10"/>
          <p:cNvSpPr/>
          <p:nvPr/>
        </p:nvSpPr>
        <p:spPr>
          <a:xfrm>
            <a:off x="771755" y="4005333"/>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Selected regulations</a:t>
            </a:r>
          </a:p>
        </p:txBody>
      </p:sp>
      <p:sp>
        <p:nvSpPr>
          <p:cNvPr id="12" name="Rounded Rectangle 11"/>
          <p:cNvSpPr/>
          <p:nvPr/>
        </p:nvSpPr>
        <p:spPr>
          <a:xfrm>
            <a:off x="771752" y="2079023"/>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Android app</a:t>
            </a:r>
          </a:p>
        </p:txBody>
      </p:sp>
      <p:sp>
        <p:nvSpPr>
          <p:cNvPr id="13" name="Rectangle 12"/>
          <p:cNvSpPr/>
          <p:nvPr/>
        </p:nvSpPr>
        <p:spPr>
          <a:xfrm>
            <a:off x="638191" y="1712543"/>
            <a:ext cx="2005584" cy="2164456"/>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1752" y="1712543"/>
            <a:ext cx="1746607" cy="338554"/>
          </a:xfrm>
          <a:prstGeom prst="rect">
            <a:avLst/>
          </a:prstGeom>
          <a:noFill/>
        </p:spPr>
        <p:txBody>
          <a:bodyPr wrap="square" rtlCol="0">
            <a:spAutoFit/>
          </a:bodyPr>
          <a:lstStyle/>
          <a:p>
            <a:pPr algn="ctr"/>
            <a:r>
              <a:rPr lang="en-US" sz="1600" dirty="0"/>
              <a:t>App selection</a:t>
            </a:r>
          </a:p>
        </p:txBody>
      </p:sp>
      <p:sp>
        <p:nvSpPr>
          <p:cNvPr id="15" name="Rounded Rectangle 14"/>
          <p:cNvSpPr/>
          <p:nvPr/>
        </p:nvSpPr>
        <p:spPr>
          <a:xfrm>
            <a:off x="2785488" y="2964469"/>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Classification</a:t>
            </a:r>
          </a:p>
        </p:txBody>
      </p:sp>
      <p:sp>
        <p:nvSpPr>
          <p:cNvPr id="16" name="Rounded Rectangle 15"/>
          <p:cNvSpPr/>
          <p:nvPr/>
        </p:nvSpPr>
        <p:spPr>
          <a:xfrm>
            <a:off x="2785488" y="2079023"/>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Static analysis of permissions and call graph</a:t>
            </a:r>
          </a:p>
        </p:txBody>
      </p:sp>
      <p:sp>
        <p:nvSpPr>
          <p:cNvPr id="17" name="Rounded Rectangle 16"/>
          <p:cNvSpPr/>
          <p:nvPr/>
        </p:nvSpPr>
        <p:spPr>
          <a:xfrm>
            <a:off x="6751320" y="2079023"/>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Compliance Results</a:t>
            </a:r>
          </a:p>
        </p:txBody>
      </p:sp>
      <p:sp>
        <p:nvSpPr>
          <p:cNvPr id="18" name="Rounded Rectangle 17"/>
          <p:cNvSpPr/>
          <p:nvPr/>
        </p:nvSpPr>
        <p:spPr>
          <a:xfrm>
            <a:off x="4768404" y="2079023"/>
            <a:ext cx="1746607" cy="77056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Comparison</a:t>
            </a:r>
            <a:endParaRPr lang="en-US" dirty="0"/>
          </a:p>
        </p:txBody>
      </p:sp>
      <p:cxnSp>
        <p:nvCxnSpPr>
          <p:cNvPr id="20" name="Straight Arrow Connector 19"/>
          <p:cNvCxnSpPr>
            <a:stCxn id="12" idx="3"/>
            <a:endCxn id="16" idx="1"/>
          </p:cNvCxnSpPr>
          <p:nvPr/>
        </p:nvCxnSpPr>
        <p:spPr>
          <a:xfrm>
            <a:off x="2518359" y="2464304"/>
            <a:ext cx="267129"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3"/>
            <a:endCxn id="18" idx="1"/>
          </p:cNvCxnSpPr>
          <p:nvPr/>
        </p:nvCxnSpPr>
        <p:spPr>
          <a:xfrm>
            <a:off x="4532095" y="2464304"/>
            <a:ext cx="236309"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3"/>
            <a:endCxn id="17" idx="1"/>
          </p:cNvCxnSpPr>
          <p:nvPr/>
        </p:nvCxnSpPr>
        <p:spPr>
          <a:xfrm>
            <a:off x="6515011" y="2464304"/>
            <a:ext cx="236309"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5" idx="1"/>
          </p:cNvCxnSpPr>
          <p:nvPr/>
        </p:nvCxnSpPr>
        <p:spPr>
          <a:xfrm>
            <a:off x="2518360" y="3349750"/>
            <a:ext cx="267128"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1" idx="3"/>
            <a:endCxn id="18" idx="2"/>
          </p:cNvCxnSpPr>
          <p:nvPr/>
        </p:nvCxnSpPr>
        <p:spPr>
          <a:xfrm flipV="1">
            <a:off x="2518362" y="2849585"/>
            <a:ext cx="3123346" cy="1541029"/>
          </a:xfrm>
          <a:prstGeom prst="bentConnector2">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5" idx="3"/>
            <a:endCxn id="18" idx="2"/>
          </p:cNvCxnSpPr>
          <p:nvPr/>
        </p:nvCxnSpPr>
        <p:spPr>
          <a:xfrm flipV="1">
            <a:off x="4532095" y="2849585"/>
            <a:ext cx="1109613" cy="500165"/>
          </a:xfrm>
          <a:prstGeom prst="bentConnector2">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D859BC2-9D0E-4439-2F6A-FFB2817F1E52}"/>
              </a:ext>
            </a:extLst>
          </p:cNvPr>
          <p:cNvSpPr>
            <a:spLocks noGrp="1"/>
          </p:cNvSpPr>
          <p:nvPr>
            <p:ph type="sldNum" sz="quarter" idx="12"/>
          </p:nvPr>
        </p:nvSpPr>
        <p:spPr/>
        <p:txBody>
          <a:bodyPr/>
          <a:lstStyle/>
          <a:p>
            <a:fld id="{D57F1E4F-1CFF-5643-939E-02111984F565}" type="slidenum">
              <a:rPr lang="en-US" smtClean="0"/>
              <a:t>51</a:t>
            </a:fld>
            <a:endParaRPr lang="en-US" dirty="0"/>
          </a:p>
        </p:txBody>
      </p:sp>
    </p:spTree>
    <p:extLst>
      <p:ext uri="{BB962C8B-B14F-4D97-AF65-F5344CB8AC3E}">
        <p14:creationId xmlns:p14="http://schemas.microsoft.com/office/powerpoint/2010/main" val="191458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Website: Human Annotations</a:t>
            </a:r>
          </a:p>
        </p:txBody>
      </p:sp>
      <p:grpSp>
        <p:nvGrpSpPr>
          <p:cNvPr id="5" name="Group 4"/>
          <p:cNvGrpSpPr/>
          <p:nvPr/>
        </p:nvGrpSpPr>
        <p:grpSpPr>
          <a:xfrm>
            <a:off x="262543" y="1853248"/>
            <a:ext cx="7499714" cy="4467333"/>
            <a:chOff x="15017287" y="22792562"/>
            <a:chExt cx="14225948" cy="8674421"/>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7287" y="22838272"/>
              <a:ext cx="14184519" cy="8628711"/>
            </a:xfrm>
            <a:prstGeom prst="rect">
              <a:avLst/>
            </a:prstGeom>
            <a:ln w="12700">
              <a:solidFill>
                <a:schemeClr val="tx1"/>
              </a:solidFill>
            </a:ln>
          </p:spPr>
        </p:pic>
        <p:sp>
          <p:nvSpPr>
            <p:cNvPr id="7" name="Rounded Rectangle 6"/>
            <p:cNvSpPr/>
            <p:nvPr/>
          </p:nvSpPr>
          <p:spPr>
            <a:xfrm>
              <a:off x="23685305" y="22792562"/>
              <a:ext cx="5557930" cy="619976"/>
            </a:xfrm>
            <a:prstGeom prst="round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explore.usableprivacy.org</a:t>
              </a:r>
              <a:endParaRPr lang="en-US" sz="1400"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164" y="3885478"/>
            <a:ext cx="6700121" cy="2218244"/>
          </a:xfrm>
          <a:prstGeom prst="rect">
            <a:avLst/>
          </a:prstGeom>
          <a:ln w="12700">
            <a:solidFill>
              <a:schemeClr val="bg1"/>
            </a:solidFill>
          </a:ln>
        </p:spPr>
      </p:pic>
      <p:sp>
        <p:nvSpPr>
          <p:cNvPr id="11" name="Rectangle 10"/>
          <p:cNvSpPr/>
          <p:nvPr/>
        </p:nvSpPr>
        <p:spPr>
          <a:xfrm>
            <a:off x="440267" y="6390227"/>
            <a:ext cx="7977592" cy="400110"/>
          </a:xfrm>
          <a:prstGeom prst="rect">
            <a:avLst/>
          </a:prstGeom>
        </p:spPr>
        <p:txBody>
          <a:bodyPr wrap="square">
            <a:spAutoFit/>
          </a:bodyPr>
          <a:lstStyle/>
          <a:p>
            <a:r>
              <a:rPr lang="en-US" sz="1000" dirty="0" err="1"/>
              <a:t>Cherivirala</a:t>
            </a:r>
            <a:r>
              <a:rPr lang="en-US" sz="1000" dirty="0"/>
              <a:t>, S., Schaub, F., Andersen, M. S., Wilson, S., et al. Visualization and interactive exploration of data practices in privacy policies. In Proc. SOUPS 2016.</a:t>
            </a:r>
          </a:p>
        </p:txBody>
      </p:sp>
      <p:sp>
        <p:nvSpPr>
          <p:cNvPr id="3" name="Slide Number Placeholder 2">
            <a:extLst>
              <a:ext uri="{FF2B5EF4-FFF2-40B4-BE49-F238E27FC236}">
                <a16:creationId xmlns:a16="http://schemas.microsoft.com/office/drawing/2014/main" id="{73BC6939-C2CE-8D0D-FC96-1DB02268C029}"/>
              </a:ext>
            </a:extLst>
          </p:cNvPr>
          <p:cNvSpPr>
            <a:spLocks noGrp="1"/>
          </p:cNvSpPr>
          <p:nvPr>
            <p:ph type="sldNum" sz="quarter" idx="12"/>
          </p:nvPr>
        </p:nvSpPr>
        <p:spPr/>
        <p:txBody>
          <a:bodyPr/>
          <a:lstStyle/>
          <a:p>
            <a:fld id="{D57F1E4F-1CFF-5643-939E-02111984F565}" type="slidenum">
              <a:rPr lang="en-US" smtClean="0"/>
              <a:t>52</a:t>
            </a:fld>
            <a:endParaRPr lang="en-US" dirty="0"/>
          </a:p>
        </p:txBody>
      </p:sp>
    </p:spTree>
    <p:extLst>
      <p:ext uri="{BB962C8B-B14F-4D97-AF65-F5344CB8AC3E}">
        <p14:creationId xmlns:p14="http://schemas.microsoft.com/office/powerpoint/2010/main" val="3175782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Topic Modeling Applied to Policy Paragraphs</a:t>
            </a:r>
          </a:p>
        </p:txBody>
      </p:sp>
      <p:graphicFrame>
        <p:nvGraphicFramePr>
          <p:cNvPr id="6" name="Content Placeholder 4"/>
          <p:cNvGraphicFramePr>
            <a:graphicFrameLocks/>
          </p:cNvGraphicFramePr>
          <p:nvPr/>
        </p:nvGraphicFramePr>
        <p:xfrm>
          <a:off x="781105" y="1916462"/>
          <a:ext cx="7614139" cy="4425605"/>
        </p:xfrm>
        <a:graphic>
          <a:graphicData uri="http://schemas.openxmlformats.org/drawingml/2006/table">
            <a:tbl>
              <a:tblPr firstRow="1" firstCol="1">
                <a:effectLst/>
                <a:tableStyleId>{5C22544A-7EE6-4342-B048-85BDC9FD1C3A}</a:tableStyleId>
              </a:tblPr>
              <a:tblGrid>
                <a:gridCol w="1215013">
                  <a:extLst>
                    <a:ext uri="{9D8B030D-6E8A-4147-A177-3AD203B41FA5}">
                      <a16:colId xmlns:a16="http://schemas.microsoft.com/office/drawing/2014/main" val="20000"/>
                    </a:ext>
                  </a:extLst>
                </a:gridCol>
                <a:gridCol w="6399126">
                  <a:extLst>
                    <a:ext uri="{9D8B030D-6E8A-4147-A177-3AD203B41FA5}">
                      <a16:colId xmlns:a16="http://schemas.microsoft.com/office/drawing/2014/main" val="20001"/>
                    </a:ext>
                  </a:extLst>
                </a:gridCol>
              </a:tblGrid>
              <a:tr h="582955">
                <a:tc>
                  <a:txBody>
                    <a:bodyPr/>
                    <a:lstStyle/>
                    <a:p>
                      <a:pPr algn="ctr"/>
                      <a:r>
                        <a:rPr lang="en-US" sz="2200" dirty="0"/>
                        <a:t>Topic #</a:t>
                      </a:r>
                    </a:p>
                  </a:txBody>
                  <a:tcPr marL="85392" marR="85392" marT="42696" marB="42696" anchor="ctr">
                    <a:solidFill>
                      <a:schemeClr val="tx1">
                        <a:lumMod val="50000"/>
                      </a:schemeClr>
                    </a:solidFill>
                  </a:tcPr>
                </a:tc>
                <a:tc>
                  <a:txBody>
                    <a:bodyPr/>
                    <a:lstStyle/>
                    <a:p>
                      <a:pPr algn="ctr"/>
                      <a:r>
                        <a:rPr lang="en-US" sz="2200" dirty="0"/>
                        <a:t>Keywords</a:t>
                      </a:r>
                    </a:p>
                  </a:txBody>
                  <a:tcPr marL="85392" marR="85392" marT="42696" marB="42696" anchor="ctr">
                    <a:solidFill>
                      <a:schemeClr val="tx1">
                        <a:lumMod val="50000"/>
                      </a:schemeClr>
                    </a:solidFill>
                  </a:tcPr>
                </a:tc>
                <a:extLst>
                  <a:ext uri="{0D108BD9-81ED-4DB2-BD59-A6C34878D82A}">
                    <a16:rowId xmlns:a16="http://schemas.microsoft.com/office/drawing/2014/main" val="10000"/>
                  </a:ext>
                </a:extLst>
              </a:tr>
              <a:tr h="768530">
                <a:tc>
                  <a:txBody>
                    <a:bodyPr/>
                    <a:lstStyle/>
                    <a:p>
                      <a:pPr algn="ctr"/>
                      <a:r>
                        <a:rPr lang="en-US" sz="2200" dirty="0"/>
                        <a:t>1</a:t>
                      </a:r>
                    </a:p>
                  </a:txBody>
                  <a:tcPr marL="85392" marR="85392" marT="42696" marB="42696" anchor="ctr">
                    <a:solidFill>
                      <a:schemeClr val="tx1">
                        <a:lumMod val="50000"/>
                      </a:schemeClr>
                    </a:solidFill>
                  </a:tcPr>
                </a:tc>
                <a:tc>
                  <a:txBody>
                    <a:bodyPr/>
                    <a:lstStyle/>
                    <a:p>
                      <a:pPr algn="ctr"/>
                      <a:r>
                        <a:rPr lang="en-US" sz="2200" dirty="0"/>
                        <a:t>information services personal use collect personally provide identifiable share parties</a:t>
                      </a:r>
                    </a:p>
                  </a:txBody>
                  <a:tcPr marL="85392" marR="85392" marT="42696" marB="42696" anchor="ctr">
                    <a:solidFill>
                      <a:schemeClr val="tx2"/>
                    </a:solidFill>
                  </a:tcPr>
                </a:tc>
                <a:extLst>
                  <a:ext uri="{0D108BD9-81ED-4DB2-BD59-A6C34878D82A}">
                    <a16:rowId xmlns:a16="http://schemas.microsoft.com/office/drawing/2014/main" val="10001"/>
                  </a:ext>
                </a:extLst>
              </a:tr>
              <a:tr h="768530">
                <a:tc>
                  <a:txBody>
                    <a:bodyPr/>
                    <a:lstStyle/>
                    <a:p>
                      <a:pPr algn="ctr"/>
                      <a:r>
                        <a:rPr lang="en-US" sz="2200" dirty="0"/>
                        <a:t>2</a:t>
                      </a:r>
                    </a:p>
                  </a:txBody>
                  <a:tcPr marL="85392" marR="85392" marT="42696" marB="42696" anchor="ctr">
                    <a:solidFill>
                      <a:schemeClr val="tx1">
                        <a:lumMod val="50000"/>
                      </a:schemeClr>
                    </a:solidFill>
                  </a:tcPr>
                </a:tc>
                <a:tc>
                  <a:txBody>
                    <a:bodyPr/>
                    <a:lstStyle/>
                    <a:p>
                      <a:pPr algn="ctr"/>
                      <a:r>
                        <a:rPr lang="en-US" sz="2200" dirty="0"/>
                        <a:t>policy privacy changes practices questions contact notice com time updated</a:t>
                      </a:r>
                    </a:p>
                  </a:txBody>
                  <a:tcPr marL="85392" marR="85392" marT="42696" marB="42696" anchor="ctr">
                    <a:solidFill>
                      <a:schemeClr val="tx2"/>
                    </a:solidFill>
                  </a:tcPr>
                </a:tc>
                <a:extLst>
                  <a:ext uri="{0D108BD9-81ED-4DB2-BD59-A6C34878D82A}">
                    <a16:rowId xmlns:a16="http://schemas.microsoft.com/office/drawing/2014/main" val="10002"/>
                  </a:ext>
                </a:extLst>
              </a:tr>
              <a:tr h="768530">
                <a:tc>
                  <a:txBody>
                    <a:bodyPr/>
                    <a:lstStyle/>
                    <a:p>
                      <a:pPr algn="ctr"/>
                      <a:r>
                        <a:rPr lang="en-US" sz="2200" dirty="0"/>
                        <a:t>3</a:t>
                      </a:r>
                    </a:p>
                  </a:txBody>
                  <a:tcPr marL="85392" marR="85392" marT="42696" marB="42696" anchor="ctr">
                    <a:solidFill>
                      <a:schemeClr val="tx1">
                        <a:lumMod val="50000"/>
                      </a:schemeClr>
                    </a:solidFill>
                  </a:tcPr>
                </a:tc>
                <a:tc>
                  <a:txBody>
                    <a:bodyPr/>
                    <a:lstStyle/>
                    <a:p>
                      <a:pPr algn="ctr"/>
                      <a:r>
                        <a:rPr lang="en-US" sz="2200" dirty="0"/>
                        <a:t>cookies web browser advertising use cookie site beacons technologies computer</a:t>
                      </a:r>
                    </a:p>
                  </a:txBody>
                  <a:tcPr marL="85392" marR="85392" marT="42696" marB="42696" anchor="ctr">
                    <a:solidFill>
                      <a:schemeClr val="tx2"/>
                    </a:solidFill>
                  </a:tcPr>
                </a:tc>
                <a:extLst>
                  <a:ext uri="{0D108BD9-81ED-4DB2-BD59-A6C34878D82A}">
                    <a16:rowId xmlns:a16="http://schemas.microsoft.com/office/drawing/2014/main" val="10003"/>
                  </a:ext>
                </a:extLst>
              </a:tr>
              <a:tr h="768530">
                <a:tc>
                  <a:txBody>
                    <a:bodyPr/>
                    <a:lstStyle/>
                    <a:p>
                      <a:pPr algn="ctr"/>
                      <a:r>
                        <a:rPr lang="en-US" sz="2200" dirty="0"/>
                        <a:t>4</a:t>
                      </a:r>
                    </a:p>
                  </a:txBody>
                  <a:tcPr marL="85392" marR="85392" marT="42696" marB="42696" anchor="ctr">
                    <a:solidFill>
                      <a:schemeClr val="tx1">
                        <a:lumMod val="50000"/>
                      </a:schemeClr>
                    </a:solidFill>
                  </a:tcPr>
                </a:tc>
                <a:tc>
                  <a:txBody>
                    <a:bodyPr/>
                    <a:lstStyle/>
                    <a:p>
                      <a:pPr algn="ctr"/>
                      <a:r>
                        <a:rPr lang="en-US" sz="2200" dirty="0"/>
                        <a:t>children age knowingly child personal parents collect years information intended</a:t>
                      </a:r>
                    </a:p>
                  </a:txBody>
                  <a:tcPr marL="85392" marR="85392" marT="42696" marB="42696" anchor="ctr">
                    <a:solidFill>
                      <a:schemeClr val="tx2"/>
                    </a:solidFill>
                  </a:tcPr>
                </a:tc>
                <a:extLst>
                  <a:ext uri="{0D108BD9-81ED-4DB2-BD59-A6C34878D82A}">
                    <a16:rowId xmlns:a16="http://schemas.microsoft.com/office/drawing/2014/main" val="10004"/>
                  </a:ext>
                </a:extLst>
              </a:tr>
              <a:tr h="768530">
                <a:tc>
                  <a:txBody>
                    <a:bodyPr/>
                    <a:lstStyle/>
                    <a:p>
                      <a:pPr algn="ctr"/>
                      <a:r>
                        <a:rPr lang="en-US" sz="2200" dirty="0"/>
                        <a:t>5</a:t>
                      </a:r>
                    </a:p>
                  </a:txBody>
                  <a:tcPr marL="85392" marR="85392" marT="42696" marB="42696" anchor="ctr">
                    <a:solidFill>
                      <a:schemeClr val="tx1">
                        <a:lumMod val="50000"/>
                      </a:schemeClr>
                    </a:solidFill>
                  </a:tcPr>
                </a:tc>
                <a:tc>
                  <a:txBody>
                    <a:bodyPr/>
                    <a:lstStyle/>
                    <a:p>
                      <a:pPr algn="ctr"/>
                      <a:r>
                        <a:rPr lang="en-US" sz="2200" dirty="0"/>
                        <a:t>email opt address account mail contact communications com send receive</a:t>
                      </a:r>
                    </a:p>
                  </a:txBody>
                  <a:tcPr marL="85392" marR="85392" marT="42696" marB="42696" anchor="ctr">
                    <a:solidFill>
                      <a:schemeClr val="tx2"/>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0" y="6405282"/>
            <a:ext cx="8509518" cy="400110"/>
          </a:xfrm>
          <a:prstGeom prst="rect">
            <a:avLst/>
          </a:prstGeom>
        </p:spPr>
        <p:txBody>
          <a:bodyPr wrap="square">
            <a:spAutoFit/>
          </a:bodyPr>
          <a:lstStyle/>
          <a:p>
            <a:r>
              <a:rPr lang="en-US" sz="1000" dirty="0"/>
              <a:t>Liu, F., Wilson, S., et al. Analyzing Vocabulary Intersections of Expert Annotations and Topic Models for Data Practices in Privacy Policies. In Proc. AAAI FSS: PLT 2016.</a:t>
            </a:r>
          </a:p>
        </p:txBody>
      </p:sp>
      <p:sp>
        <p:nvSpPr>
          <p:cNvPr id="3" name="Slide Number Placeholder 2">
            <a:extLst>
              <a:ext uri="{FF2B5EF4-FFF2-40B4-BE49-F238E27FC236}">
                <a16:creationId xmlns:a16="http://schemas.microsoft.com/office/drawing/2014/main" id="{95490F26-E188-AE75-92AB-4F656C1BD81E}"/>
              </a:ext>
            </a:extLst>
          </p:cNvPr>
          <p:cNvSpPr>
            <a:spLocks noGrp="1"/>
          </p:cNvSpPr>
          <p:nvPr>
            <p:ph type="sldNum" sz="quarter" idx="12"/>
          </p:nvPr>
        </p:nvSpPr>
        <p:spPr/>
        <p:txBody>
          <a:bodyPr/>
          <a:lstStyle/>
          <a:p>
            <a:fld id="{D57F1E4F-1CFF-5643-939E-02111984F565}" type="slidenum">
              <a:rPr lang="en-US" smtClean="0"/>
              <a:t>53</a:t>
            </a:fld>
            <a:endParaRPr lang="en-US" dirty="0"/>
          </a:p>
        </p:txBody>
      </p:sp>
    </p:spTree>
    <p:extLst>
      <p:ext uri="{BB962C8B-B14F-4D97-AF65-F5344CB8AC3E}">
        <p14:creationId xmlns:p14="http://schemas.microsoft.com/office/powerpoint/2010/main" val="4180106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Modeling vs. Law Experts’ Intuitions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9" y="1985110"/>
            <a:ext cx="8366760" cy="2825398"/>
          </a:xfrm>
          <a:prstGeom prst="rect">
            <a:avLst/>
          </a:prstGeom>
        </p:spPr>
      </p:pic>
      <p:sp>
        <p:nvSpPr>
          <p:cNvPr id="7" name="TextBox 6"/>
          <p:cNvSpPr txBox="1"/>
          <p:nvPr/>
        </p:nvSpPr>
        <p:spPr>
          <a:xfrm>
            <a:off x="1461281" y="4845493"/>
            <a:ext cx="6720840" cy="830997"/>
          </a:xfrm>
          <a:prstGeom prst="rect">
            <a:avLst/>
          </a:prstGeom>
          <a:noFill/>
        </p:spPr>
        <p:txBody>
          <a:bodyPr wrap="square" rtlCol="0">
            <a:spAutoFit/>
          </a:bodyPr>
          <a:lstStyle/>
          <a:p>
            <a:pPr algn="ctr"/>
            <a:r>
              <a:rPr lang="en-US" sz="2400" dirty="0"/>
              <a:t>Rows: Categories in the annotation scheme</a:t>
            </a:r>
          </a:p>
          <a:p>
            <a:pPr algn="ctr"/>
            <a:r>
              <a:rPr lang="en-US" sz="2400" dirty="0"/>
              <a:t>Columns: NMF topics</a:t>
            </a:r>
          </a:p>
        </p:txBody>
      </p:sp>
      <p:sp>
        <p:nvSpPr>
          <p:cNvPr id="8" name="Rectangle 7">
            <a:extLst>
              <a:ext uri="{FF2B5EF4-FFF2-40B4-BE49-F238E27FC236}">
                <a16:creationId xmlns:a16="http://schemas.microsoft.com/office/drawing/2014/main" id="{822903AF-8DE9-0244-86E1-16084745ED22}"/>
              </a:ext>
            </a:extLst>
          </p:cNvPr>
          <p:cNvSpPr/>
          <p:nvPr/>
        </p:nvSpPr>
        <p:spPr>
          <a:xfrm>
            <a:off x="107576" y="6310950"/>
            <a:ext cx="8485095" cy="400110"/>
          </a:xfrm>
          <a:prstGeom prst="rect">
            <a:avLst/>
          </a:prstGeom>
        </p:spPr>
        <p:txBody>
          <a:bodyPr wrap="square">
            <a:spAutoFit/>
          </a:bodyPr>
          <a:lstStyle/>
          <a:p>
            <a:r>
              <a:rPr lang="en-US" sz="1000" dirty="0"/>
              <a:t>Liu, F., Wilson, S., et al. Analyzing Vocabulary Intersections of Expert Annotations and Topic Models for Data Practices in Privacy Policies. In Proc. AAAI FSS: PLT 2016.</a:t>
            </a:r>
          </a:p>
        </p:txBody>
      </p:sp>
      <p:sp>
        <p:nvSpPr>
          <p:cNvPr id="3" name="Slide Number Placeholder 2">
            <a:extLst>
              <a:ext uri="{FF2B5EF4-FFF2-40B4-BE49-F238E27FC236}">
                <a16:creationId xmlns:a16="http://schemas.microsoft.com/office/drawing/2014/main" id="{569E69A6-31BD-A01F-1B06-65DE90E5E8A3}"/>
              </a:ext>
            </a:extLst>
          </p:cNvPr>
          <p:cNvSpPr>
            <a:spLocks noGrp="1"/>
          </p:cNvSpPr>
          <p:nvPr>
            <p:ph type="sldNum" sz="quarter" idx="12"/>
          </p:nvPr>
        </p:nvSpPr>
        <p:spPr/>
        <p:txBody>
          <a:bodyPr/>
          <a:lstStyle/>
          <a:p>
            <a:fld id="{D57F1E4F-1CFF-5643-939E-02111984F565}" type="slidenum">
              <a:rPr lang="en-US" smtClean="0"/>
              <a:t>54</a:t>
            </a:fld>
            <a:endParaRPr lang="en-US" dirty="0"/>
          </a:p>
        </p:txBody>
      </p:sp>
    </p:spTree>
    <p:extLst>
      <p:ext uri="{BB962C8B-B14F-4D97-AF65-F5344CB8AC3E}">
        <p14:creationId xmlns:p14="http://schemas.microsoft.com/office/powerpoint/2010/main" val="50583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51F1-4542-3254-D4D2-45000DF2036E}"/>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8FFB9C9-0CA3-3556-CE6F-24B866B2D87F}"/>
              </a:ext>
            </a:extLst>
          </p:cNvPr>
          <p:cNvSpPr>
            <a:spLocks noGrp="1"/>
          </p:cNvSpPr>
          <p:nvPr>
            <p:ph idx="1"/>
          </p:nvPr>
        </p:nvSpPr>
        <p:spPr>
          <a:xfrm>
            <a:off x="827700" y="1490871"/>
            <a:ext cx="7831590" cy="4757536"/>
          </a:xfrm>
        </p:spPr>
        <p:txBody>
          <a:bodyPr>
            <a:normAutofit fontScale="85000" lnSpcReduction="20000"/>
          </a:bodyPr>
          <a:lstStyle/>
          <a:p>
            <a:r>
              <a:rPr lang="en-US" dirty="0"/>
              <a:t>Faculty and Senior Researchers</a:t>
            </a:r>
          </a:p>
          <a:p>
            <a:pPr lvl="1"/>
            <a:r>
              <a:rPr lang="en-US" dirty="0"/>
              <a:t>Penn State: Lee Giles, Prasenjit Mitra, Sarah </a:t>
            </a:r>
            <a:r>
              <a:rPr lang="en-US" dirty="0" err="1"/>
              <a:t>Rajtmajer</a:t>
            </a:r>
            <a:r>
              <a:rPr lang="en-US" dirty="0"/>
              <a:t>, Anna </a:t>
            </a:r>
            <a:r>
              <a:rPr lang="en-US" dirty="0" err="1"/>
              <a:t>Squicciarini</a:t>
            </a:r>
            <a:endParaRPr lang="en-US" dirty="0"/>
          </a:p>
          <a:p>
            <a:pPr lvl="1"/>
            <a:r>
              <a:rPr lang="en-US" dirty="0"/>
              <a:t>Carnegie Mellon University: Norman </a:t>
            </a:r>
            <a:r>
              <a:rPr lang="en-US" dirty="0" err="1"/>
              <a:t>Sadeh</a:t>
            </a:r>
            <a:r>
              <a:rPr lang="en-US" dirty="0"/>
              <a:t>, Lorrie </a:t>
            </a:r>
            <a:r>
              <a:rPr lang="en-US" dirty="0" err="1"/>
              <a:t>Cranor</a:t>
            </a:r>
            <a:endParaRPr lang="en-US" dirty="0"/>
          </a:p>
          <a:p>
            <a:pPr lvl="1"/>
            <a:r>
              <a:rPr lang="en-US" dirty="0"/>
              <a:t>University of Chicago: Margaret Beale Spencer, Chris </a:t>
            </a:r>
            <a:r>
              <a:rPr lang="en-US" dirty="0" err="1"/>
              <a:t>Graziul</a:t>
            </a:r>
            <a:endParaRPr lang="en-US" dirty="0"/>
          </a:p>
          <a:p>
            <a:pPr lvl="1"/>
            <a:r>
              <a:rPr lang="en-US" dirty="0"/>
              <a:t>University of Michigan: Florian Schaub</a:t>
            </a:r>
          </a:p>
          <a:p>
            <a:pPr lvl="1"/>
            <a:r>
              <a:rPr lang="en-US" dirty="0"/>
              <a:t>Fordham University: Joel </a:t>
            </a:r>
            <a:r>
              <a:rPr lang="en-US" dirty="0" err="1"/>
              <a:t>Reidenberg</a:t>
            </a:r>
            <a:r>
              <a:rPr lang="en-US" dirty="0"/>
              <a:t> (RIP), Tom Norton</a:t>
            </a:r>
          </a:p>
          <a:p>
            <a:pPr lvl="1"/>
            <a:r>
              <a:rPr lang="en-US" dirty="0"/>
              <a:t>University of Cincinnati: </a:t>
            </a:r>
            <a:r>
              <a:rPr lang="en-US" dirty="0" err="1"/>
              <a:t>Boyang</a:t>
            </a:r>
            <a:r>
              <a:rPr lang="en-US" dirty="0"/>
              <a:t> Wang</a:t>
            </a:r>
          </a:p>
          <a:p>
            <a:pPr lvl="1"/>
            <a:r>
              <a:rPr lang="en-US" dirty="0"/>
              <a:t> Future of Privacy Forum: Gabriela </a:t>
            </a:r>
            <a:r>
              <a:rPr lang="en-US" dirty="0" err="1"/>
              <a:t>Zanfir</a:t>
            </a:r>
            <a:r>
              <a:rPr lang="en-US" dirty="0"/>
              <a:t>-Fortuna</a:t>
            </a:r>
          </a:p>
          <a:p>
            <a:r>
              <a:rPr lang="en-US" dirty="0"/>
              <a:t>Student Researchers</a:t>
            </a:r>
          </a:p>
          <a:p>
            <a:pPr lvl="1"/>
            <a:r>
              <a:rPr lang="en-US" dirty="0"/>
              <a:t>Current and Former PhD Students: </a:t>
            </a:r>
            <a:r>
              <a:rPr lang="en-US" dirty="0" err="1"/>
              <a:t>Abhijith</a:t>
            </a:r>
            <a:r>
              <a:rPr lang="en-US" dirty="0"/>
              <a:t> Athreya, Younes Karimi, </a:t>
            </a:r>
            <a:r>
              <a:rPr lang="en-US" dirty="0" err="1"/>
              <a:t>Jooyoung</a:t>
            </a:r>
            <a:r>
              <a:rPr lang="en-US" dirty="0"/>
              <a:t> Lee, Mukund Srinath, Pranav </a:t>
            </a:r>
            <a:r>
              <a:rPr lang="en-US" dirty="0" err="1"/>
              <a:t>Venkit</a:t>
            </a:r>
            <a:r>
              <a:rPr lang="en-US" dirty="0"/>
              <a:t>, Nan Zhang, </a:t>
            </a:r>
            <a:r>
              <a:rPr lang="en-US" dirty="0" err="1"/>
              <a:t>Tianyang</a:t>
            </a:r>
            <a:r>
              <a:rPr lang="en-US" dirty="0"/>
              <a:t> Zhao</a:t>
            </a:r>
          </a:p>
          <a:p>
            <a:pPr lvl="1"/>
            <a:r>
              <a:rPr lang="en-US" dirty="0"/>
              <a:t>Current and Former MS Students: </a:t>
            </a:r>
            <a:r>
              <a:rPr lang="en-US" dirty="0" err="1"/>
              <a:t>Baradwaj</a:t>
            </a:r>
            <a:r>
              <a:rPr lang="en-US" dirty="0"/>
              <a:t> </a:t>
            </a:r>
            <a:r>
              <a:rPr lang="en-US" dirty="0" err="1"/>
              <a:t>Aryasomayajula</a:t>
            </a:r>
            <a:r>
              <a:rPr lang="en-US" dirty="0"/>
              <a:t>, </a:t>
            </a:r>
            <a:r>
              <a:rPr lang="en-US" dirty="0" err="1"/>
              <a:t>Sonu</a:t>
            </a:r>
            <a:r>
              <a:rPr lang="en-US" dirty="0"/>
              <a:t> Gupta, Duo Pan, Soundarya </a:t>
            </a:r>
            <a:r>
              <a:rPr lang="en-US" dirty="0" err="1"/>
              <a:t>Sundareswara</a:t>
            </a:r>
            <a:endParaRPr lang="en-US" dirty="0"/>
          </a:p>
          <a:p>
            <a:pPr lvl="1"/>
            <a:r>
              <a:rPr lang="en-US" dirty="0"/>
              <a:t>Current and Former Undergraduates: </a:t>
            </a:r>
            <a:r>
              <a:rPr lang="en-US" dirty="0" err="1"/>
              <a:t>Avi</a:t>
            </a:r>
            <a:r>
              <a:rPr lang="en-US" dirty="0"/>
              <a:t> </a:t>
            </a:r>
            <a:r>
              <a:rPr lang="en-US" dirty="0" err="1"/>
              <a:t>Bewtra</a:t>
            </a:r>
            <a:r>
              <a:rPr lang="en-US" dirty="0"/>
              <a:t>, Grace </a:t>
            </a:r>
            <a:r>
              <a:rPr lang="en-US" dirty="0" err="1"/>
              <a:t>Ciambrone</a:t>
            </a:r>
            <a:r>
              <a:rPr lang="en-US" dirty="0"/>
              <a:t>, Minh Doan, Miranda Goodman, Matthew </a:t>
            </a:r>
            <a:r>
              <a:rPr lang="en-US" dirty="0" err="1"/>
              <a:t>Ihlenfield</a:t>
            </a:r>
            <a:r>
              <a:rPr lang="en-US" dirty="0"/>
              <a:t>, Samantha Kenny, Ananya </a:t>
            </a:r>
            <a:r>
              <a:rPr lang="en-US" dirty="0" err="1"/>
              <a:t>Nijhawan</a:t>
            </a:r>
            <a:r>
              <a:rPr lang="en-US" dirty="0"/>
              <a:t>, Nora O'Toole, Ellen </a:t>
            </a:r>
            <a:r>
              <a:rPr lang="en-US" dirty="0" err="1"/>
              <a:t>Poplavska</a:t>
            </a:r>
            <a:r>
              <a:rPr lang="en-US" dirty="0"/>
              <a:t>, Josephine </a:t>
            </a:r>
            <a:r>
              <a:rPr lang="en-US" dirty="0" err="1"/>
              <a:t>Soddano</a:t>
            </a:r>
            <a:r>
              <a:rPr lang="en-US" dirty="0"/>
              <a:t>, </a:t>
            </a:r>
            <a:r>
              <a:rPr lang="en-US" dirty="0" err="1"/>
              <a:t>Eesha</a:t>
            </a:r>
            <a:r>
              <a:rPr lang="en-US" dirty="0"/>
              <a:t> </a:t>
            </a:r>
            <a:r>
              <a:rPr lang="en-US" dirty="0" err="1"/>
              <a:t>Srivatsavaya</a:t>
            </a:r>
            <a:r>
              <a:rPr lang="en-US" dirty="0"/>
              <a:t>, Kaitlyn Wassel</a:t>
            </a:r>
          </a:p>
        </p:txBody>
      </p:sp>
      <p:sp>
        <p:nvSpPr>
          <p:cNvPr id="4" name="Slide Number Placeholder 3">
            <a:extLst>
              <a:ext uri="{FF2B5EF4-FFF2-40B4-BE49-F238E27FC236}">
                <a16:creationId xmlns:a16="http://schemas.microsoft.com/office/drawing/2014/main" id="{226C99AA-46E8-11E1-0462-57D2F9BF358D}"/>
              </a:ext>
            </a:extLst>
          </p:cNvPr>
          <p:cNvSpPr>
            <a:spLocks noGrp="1"/>
          </p:cNvSpPr>
          <p:nvPr>
            <p:ph type="sldNum" sz="quarter" idx="12"/>
          </p:nvPr>
        </p:nvSpPr>
        <p:spPr/>
        <p:txBody>
          <a:bodyPr/>
          <a:lstStyle/>
          <a:p>
            <a:fld id="{D57F1E4F-1CFF-5643-939E-02111984F565}" type="slidenum">
              <a:rPr lang="en-US" smtClean="0"/>
              <a:t>55</a:t>
            </a:fld>
            <a:endParaRPr lang="en-US" dirty="0"/>
          </a:p>
        </p:txBody>
      </p:sp>
    </p:spTree>
    <p:extLst>
      <p:ext uri="{BB962C8B-B14F-4D97-AF65-F5344CB8AC3E}">
        <p14:creationId xmlns:p14="http://schemas.microsoft.com/office/powerpoint/2010/main" val="859844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77E3-D600-BAC9-7493-CB75D4E3D207}"/>
              </a:ext>
            </a:extLst>
          </p:cNvPr>
          <p:cNvSpPr>
            <a:spLocks noGrp="1"/>
          </p:cNvSpPr>
          <p:nvPr>
            <p:ph type="title"/>
          </p:nvPr>
        </p:nvSpPr>
        <p:spPr/>
        <p:txBody>
          <a:bodyPr/>
          <a:lstStyle/>
          <a:p>
            <a:r>
              <a:rPr lang="en-US" dirty="0"/>
              <a:t>OPP-115 Annotation Scheme vs. GDPR</a:t>
            </a:r>
          </a:p>
        </p:txBody>
      </p:sp>
      <p:pic>
        <p:nvPicPr>
          <p:cNvPr id="5" name="Picture 4">
            <a:extLst>
              <a:ext uri="{FF2B5EF4-FFF2-40B4-BE49-F238E27FC236}">
                <a16:creationId xmlns:a16="http://schemas.microsoft.com/office/drawing/2014/main" id="{E2ABCA35-D043-2BDE-49BB-A142D770F10C}"/>
              </a:ext>
            </a:extLst>
          </p:cNvPr>
          <p:cNvPicPr>
            <a:picLocks noChangeAspect="1"/>
          </p:cNvPicPr>
          <p:nvPr/>
        </p:nvPicPr>
        <p:blipFill>
          <a:blip r:embed="rId2"/>
          <a:stretch>
            <a:fillRect/>
          </a:stretch>
        </p:blipFill>
        <p:spPr>
          <a:xfrm>
            <a:off x="1416747" y="1853248"/>
            <a:ext cx="6310506" cy="4089641"/>
          </a:xfrm>
          <a:prstGeom prst="rect">
            <a:avLst/>
          </a:prstGeom>
        </p:spPr>
      </p:pic>
      <p:sp>
        <p:nvSpPr>
          <p:cNvPr id="7" name="TextBox 6">
            <a:extLst>
              <a:ext uri="{FF2B5EF4-FFF2-40B4-BE49-F238E27FC236}">
                <a16:creationId xmlns:a16="http://schemas.microsoft.com/office/drawing/2014/main" id="{ADDC06DA-FBD2-BBE1-8327-18C6A97A4ECA}"/>
              </a:ext>
            </a:extLst>
          </p:cNvPr>
          <p:cNvSpPr txBox="1"/>
          <p:nvPr/>
        </p:nvSpPr>
        <p:spPr>
          <a:xfrm>
            <a:off x="143597" y="6128283"/>
            <a:ext cx="8856806" cy="553998"/>
          </a:xfrm>
          <a:prstGeom prst="rect">
            <a:avLst/>
          </a:prstGeom>
          <a:noFill/>
        </p:spPr>
        <p:txBody>
          <a:bodyPr wrap="square">
            <a:spAutoFit/>
          </a:bodyPr>
          <a:lstStyle/>
          <a:p>
            <a:r>
              <a:rPr lang="en-US" sz="1000" dirty="0"/>
              <a:t>From Prescription to Description: Mapping the GDPR to a Privacy Policy Corpus Annotation Scheme. Ellen </a:t>
            </a:r>
            <a:r>
              <a:rPr lang="en-US" sz="1000" dirty="0" err="1"/>
              <a:t>Poplavska</a:t>
            </a:r>
            <a:r>
              <a:rPr lang="en-US" sz="1000" dirty="0"/>
              <a:t>, Thomas B. Norton, Shomir Wilson, and Norman </a:t>
            </a:r>
            <a:r>
              <a:rPr lang="en-US" sz="1000" dirty="0" err="1"/>
              <a:t>Sadeh</a:t>
            </a:r>
            <a:r>
              <a:rPr lang="en-US" sz="1000" dirty="0"/>
              <a:t>. In Proceedings of the 33rd International Conference on Legal Knowledge and Information Systems (JURIX), December 9-11, 2020.</a:t>
            </a:r>
          </a:p>
        </p:txBody>
      </p:sp>
      <p:sp>
        <p:nvSpPr>
          <p:cNvPr id="3" name="Slide Number Placeholder 2">
            <a:extLst>
              <a:ext uri="{FF2B5EF4-FFF2-40B4-BE49-F238E27FC236}">
                <a16:creationId xmlns:a16="http://schemas.microsoft.com/office/drawing/2014/main" id="{799CBF1D-4F5F-C76B-74C5-AF42A0FC1FA7}"/>
              </a:ext>
            </a:extLst>
          </p:cNvPr>
          <p:cNvSpPr>
            <a:spLocks noGrp="1"/>
          </p:cNvSpPr>
          <p:nvPr>
            <p:ph type="sldNum" sz="quarter" idx="12"/>
          </p:nvPr>
        </p:nvSpPr>
        <p:spPr/>
        <p:txBody>
          <a:bodyPr/>
          <a:lstStyle/>
          <a:p>
            <a:fld id="{D57F1E4F-1CFF-5643-939E-02111984F565}" type="slidenum">
              <a:rPr lang="en-US" smtClean="0"/>
              <a:t>56</a:t>
            </a:fld>
            <a:endParaRPr lang="en-US" dirty="0"/>
          </a:p>
        </p:txBody>
      </p:sp>
    </p:spTree>
    <p:extLst>
      <p:ext uri="{BB962C8B-B14F-4D97-AF65-F5344CB8AC3E}">
        <p14:creationId xmlns:p14="http://schemas.microsoft.com/office/powerpoint/2010/main" val="148443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CA85-1B2C-EB43-9E8A-21D97891E63E}"/>
              </a:ext>
            </a:extLst>
          </p:cNvPr>
          <p:cNvSpPr>
            <a:spLocks noGrp="1"/>
          </p:cNvSpPr>
          <p:nvPr>
            <p:ph type="title"/>
          </p:nvPr>
        </p:nvSpPr>
        <p:spPr/>
        <p:txBody>
          <a:bodyPr/>
          <a:lstStyle/>
          <a:p>
            <a:r>
              <a:rPr lang="en-US" dirty="0"/>
              <a:t>Opt-Out Easy: Choice Extraction</a:t>
            </a:r>
          </a:p>
        </p:txBody>
      </p:sp>
      <p:sp>
        <p:nvSpPr>
          <p:cNvPr id="3" name="Content Placeholder 2">
            <a:extLst>
              <a:ext uri="{FF2B5EF4-FFF2-40B4-BE49-F238E27FC236}">
                <a16:creationId xmlns:a16="http://schemas.microsoft.com/office/drawing/2014/main" id="{F7D33B1E-7726-8C48-A0C0-535731DC7453}"/>
              </a:ext>
            </a:extLst>
          </p:cNvPr>
          <p:cNvSpPr>
            <a:spLocks noGrp="1"/>
          </p:cNvSpPr>
          <p:nvPr>
            <p:ph idx="1"/>
          </p:nvPr>
        </p:nvSpPr>
        <p:spPr>
          <a:xfrm>
            <a:off x="628650" y="1832171"/>
            <a:ext cx="7886700" cy="1408788"/>
          </a:xfrm>
        </p:spPr>
        <p:txBody>
          <a:bodyPr/>
          <a:lstStyle/>
          <a:p>
            <a:pPr marL="0" indent="0">
              <a:buNone/>
            </a:pPr>
            <a:r>
              <a:rPr lang="en-US" dirty="0"/>
              <a:t>Privacy policies contain choices for users.</a:t>
            </a:r>
          </a:p>
          <a:p>
            <a:pPr marL="0" indent="0">
              <a:buNone/>
            </a:pPr>
            <a:r>
              <a:rPr lang="en-US" dirty="0"/>
              <a:t>Can we find those choices automatically and make them easier for users to take advantage of them?</a:t>
            </a:r>
          </a:p>
        </p:txBody>
      </p:sp>
      <p:pic>
        <p:nvPicPr>
          <p:cNvPr id="5" name="Picture 4" descr="A screenshot of a cell phone&#10;&#10;Description automatically generated">
            <a:extLst>
              <a:ext uri="{FF2B5EF4-FFF2-40B4-BE49-F238E27FC236}">
                <a16:creationId xmlns:a16="http://schemas.microsoft.com/office/drawing/2014/main" id="{C9F4D22E-C593-754D-B127-74DFC36DB4C1}"/>
              </a:ext>
            </a:extLst>
          </p:cNvPr>
          <p:cNvPicPr>
            <a:picLocks noChangeAspect="1"/>
          </p:cNvPicPr>
          <p:nvPr/>
        </p:nvPicPr>
        <p:blipFill>
          <a:blip r:embed="rId2"/>
          <a:stretch>
            <a:fillRect/>
          </a:stretch>
        </p:blipFill>
        <p:spPr>
          <a:xfrm>
            <a:off x="1296819" y="3144168"/>
            <a:ext cx="5963887" cy="2889718"/>
          </a:xfrm>
          <a:prstGeom prst="rect">
            <a:avLst/>
          </a:prstGeom>
        </p:spPr>
      </p:pic>
      <p:sp>
        <p:nvSpPr>
          <p:cNvPr id="6" name="Rectangle 5">
            <a:extLst>
              <a:ext uri="{FF2B5EF4-FFF2-40B4-BE49-F238E27FC236}">
                <a16:creationId xmlns:a16="http://schemas.microsoft.com/office/drawing/2014/main" id="{05021F3C-F5C0-B241-ADFD-EF33FB231473}"/>
              </a:ext>
            </a:extLst>
          </p:cNvPr>
          <p:cNvSpPr/>
          <p:nvPr/>
        </p:nvSpPr>
        <p:spPr>
          <a:xfrm>
            <a:off x="162282" y="6208321"/>
            <a:ext cx="8232962" cy="707886"/>
          </a:xfrm>
          <a:prstGeom prst="rect">
            <a:avLst/>
          </a:prstGeom>
        </p:spPr>
        <p:txBody>
          <a:bodyPr wrap="square">
            <a:spAutoFit/>
          </a:bodyPr>
          <a:lstStyle/>
          <a:p>
            <a:r>
              <a:rPr lang="en-US" sz="1000" dirty="0"/>
              <a:t>Finding a Choice in a Haystack: Automatic Extraction of Opt-Out Statements from Privacy Policy Text. </a:t>
            </a:r>
            <a:r>
              <a:rPr lang="en-US" sz="1000" dirty="0" err="1"/>
              <a:t>Vinayshekhar</a:t>
            </a:r>
            <a:r>
              <a:rPr lang="en-US" sz="1000" dirty="0"/>
              <a:t> </a:t>
            </a:r>
            <a:r>
              <a:rPr lang="en-US" sz="1000" dirty="0" err="1"/>
              <a:t>Bannihatti</a:t>
            </a:r>
            <a:r>
              <a:rPr lang="en-US" sz="1000" dirty="0"/>
              <a:t> Kumar, Roger Iyengar, Namita </a:t>
            </a:r>
            <a:r>
              <a:rPr lang="en-US" sz="1000" dirty="0" err="1"/>
              <a:t>Nisal</a:t>
            </a:r>
            <a:r>
              <a:rPr lang="en-US" sz="1000" dirty="0"/>
              <a:t>, Yuanyuan Feng, Hana Habib, Peter Story, </a:t>
            </a:r>
            <a:r>
              <a:rPr lang="en-US" sz="1000" dirty="0" err="1"/>
              <a:t>Sushain</a:t>
            </a:r>
            <a:r>
              <a:rPr lang="en-US" sz="1000" dirty="0"/>
              <a:t> </a:t>
            </a:r>
            <a:r>
              <a:rPr lang="en-US" sz="1000" dirty="0" err="1"/>
              <a:t>Cherivirala</a:t>
            </a:r>
            <a:r>
              <a:rPr lang="en-US" sz="1000" dirty="0"/>
              <a:t>, Margaret Hagan, Lorrie </a:t>
            </a:r>
            <a:r>
              <a:rPr lang="en-US" sz="1000" dirty="0" err="1"/>
              <a:t>Cranor</a:t>
            </a:r>
            <a:r>
              <a:rPr lang="en-US" sz="1000" dirty="0"/>
              <a:t>, Shomir Wilson, Florian Schaub and Norman </a:t>
            </a:r>
            <a:r>
              <a:rPr lang="en-US" sz="1000" dirty="0" err="1"/>
              <a:t>Sadeh</a:t>
            </a:r>
            <a:r>
              <a:rPr lang="en-US" sz="1000" dirty="0"/>
              <a:t>. In Proceedings of The Web Conference 2020, April 20-24, 2020.</a:t>
            </a:r>
          </a:p>
          <a:p>
            <a:endParaRPr lang="en-US" sz="1000" dirty="0"/>
          </a:p>
        </p:txBody>
      </p:sp>
      <p:sp>
        <p:nvSpPr>
          <p:cNvPr id="4" name="Slide Number Placeholder 3">
            <a:extLst>
              <a:ext uri="{FF2B5EF4-FFF2-40B4-BE49-F238E27FC236}">
                <a16:creationId xmlns:a16="http://schemas.microsoft.com/office/drawing/2014/main" id="{7AC1A9BD-3E60-1FB1-5799-6037245ABB5A}"/>
              </a:ext>
            </a:extLst>
          </p:cNvPr>
          <p:cNvSpPr>
            <a:spLocks noGrp="1"/>
          </p:cNvSpPr>
          <p:nvPr>
            <p:ph type="sldNum" sz="quarter" idx="12"/>
          </p:nvPr>
        </p:nvSpPr>
        <p:spPr/>
        <p:txBody>
          <a:bodyPr/>
          <a:lstStyle/>
          <a:p>
            <a:fld id="{D57F1E4F-1CFF-5643-939E-02111984F565}" type="slidenum">
              <a:rPr lang="en-US" smtClean="0"/>
              <a:t>57</a:t>
            </a:fld>
            <a:endParaRPr lang="en-US" dirty="0"/>
          </a:p>
        </p:txBody>
      </p:sp>
    </p:spTree>
    <p:extLst>
      <p:ext uri="{BB962C8B-B14F-4D97-AF65-F5344CB8AC3E}">
        <p14:creationId xmlns:p14="http://schemas.microsoft.com/office/powerpoint/2010/main" val="363177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B9774-7A8D-8DDB-ADB0-D8A0EBFF5434}"/>
              </a:ext>
            </a:extLst>
          </p:cNvPr>
          <p:cNvSpPr>
            <a:spLocks noGrp="1"/>
          </p:cNvSpPr>
          <p:nvPr>
            <p:ph type="title"/>
          </p:nvPr>
        </p:nvSpPr>
        <p:spPr/>
        <p:txBody>
          <a:bodyPr/>
          <a:lstStyle/>
          <a:p>
            <a:r>
              <a:rPr lang="en-US" sz="3800" dirty="0"/>
              <a:t>Exploring Websites’</a:t>
            </a:r>
            <a:br>
              <a:rPr lang="en-US" sz="3800" dirty="0"/>
            </a:br>
            <a:r>
              <a:rPr lang="en-US" sz="3800" dirty="0"/>
              <a:t>Terms of Service Agreements</a:t>
            </a:r>
          </a:p>
        </p:txBody>
      </p:sp>
      <p:sp>
        <p:nvSpPr>
          <p:cNvPr id="4" name="Slide Number Placeholder 3">
            <a:extLst>
              <a:ext uri="{FF2B5EF4-FFF2-40B4-BE49-F238E27FC236}">
                <a16:creationId xmlns:a16="http://schemas.microsoft.com/office/drawing/2014/main" id="{CD9401F5-F9AD-84D5-2EC8-D6DA689A429C}"/>
              </a:ext>
            </a:extLst>
          </p:cNvPr>
          <p:cNvSpPr>
            <a:spLocks noGrp="1"/>
          </p:cNvSpPr>
          <p:nvPr>
            <p:ph type="sldNum" sz="quarter" idx="12"/>
          </p:nvPr>
        </p:nvSpPr>
        <p:spPr/>
        <p:txBody>
          <a:bodyPr/>
          <a:lstStyle/>
          <a:p>
            <a:fld id="{D57F1E4F-1CFF-5643-939E-02111984F565}" type="slidenum">
              <a:rPr lang="en-US" smtClean="0"/>
              <a:t>58</a:t>
            </a:fld>
            <a:endParaRPr lang="en-US" dirty="0"/>
          </a:p>
        </p:txBody>
      </p:sp>
      <p:sp>
        <p:nvSpPr>
          <p:cNvPr id="7" name="TextBox 6">
            <a:extLst>
              <a:ext uri="{FF2B5EF4-FFF2-40B4-BE49-F238E27FC236}">
                <a16:creationId xmlns:a16="http://schemas.microsoft.com/office/drawing/2014/main" id="{6C9E749C-55E6-F1B8-714B-57122BCCF169}"/>
              </a:ext>
            </a:extLst>
          </p:cNvPr>
          <p:cNvSpPr txBox="1"/>
          <p:nvPr/>
        </p:nvSpPr>
        <p:spPr>
          <a:xfrm>
            <a:off x="611564" y="6362209"/>
            <a:ext cx="7920872" cy="400110"/>
          </a:xfrm>
          <a:prstGeom prst="rect">
            <a:avLst/>
          </a:prstGeom>
          <a:noFill/>
        </p:spPr>
        <p:txBody>
          <a:bodyPr wrap="square">
            <a:spAutoFit/>
          </a:bodyPr>
          <a:lstStyle/>
          <a:p>
            <a:r>
              <a:rPr lang="en-US" sz="1000" dirty="0"/>
              <a:t>A Large-Scale Exploration of Terms of Service Documents on the Web. Soundarya Nurani </a:t>
            </a:r>
            <a:r>
              <a:rPr lang="en-US" sz="1000" dirty="0" err="1"/>
              <a:t>Sundareswara</a:t>
            </a:r>
            <a:r>
              <a:rPr lang="en-US" sz="1000" dirty="0"/>
              <a:t>, Mukund Srinath, Shomir Wilson and C. Lee Giles. In Proceedings of the 21st ACM Symposium on Document Engineering (</a:t>
            </a:r>
            <a:r>
              <a:rPr lang="en-US" sz="1000" dirty="0" err="1"/>
              <a:t>DocEng</a:t>
            </a:r>
            <a:r>
              <a:rPr lang="en-US" sz="1000" dirty="0"/>
              <a:t>), 2021.</a:t>
            </a:r>
          </a:p>
        </p:txBody>
      </p:sp>
      <p:pic>
        <p:nvPicPr>
          <p:cNvPr id="9" name="Picture 8" descr="Diagram&#10;&#10;Description automatically generated">
            <a:extLst>
              <a:ext uri="{FF2B5EF4-FFF2-40B4-BE49-F238E27FC236}">
                <a16:creationId xmlns:a16="http://schemas.microsoft.com/office/drawing/2014/main" id="{F083B351-A455-19BA-1E36-EF11997F92E9}"/>
              </a:ext>
            </a:extLst>
          </p:cNvPr>
          <p:cNvPicPr>
            <a:picLocks noChangeAspect="1"/>
          </p:cNvPicPr>
          <p:nvPr/>
        </p:nvPicPr>
        <p:blipFill>
          <a:blip r:embed="rId3"/>
          <a:stretch>
            <a:fillRect/>
          </a:stretch>
        </p:blipFill>
        <p:spPr>
          <a:xfrm>
            <a:off x="760036" y="2590535"/>
            <a:ext cx="7772400" cy="2610086"/>
          </a:xfrm>
          <a:prstGeom prst="rect">
            <a:avLst/>
          </a:prstGeom>
        </p:spPr>
      </p:pic>
      <p:sp>
        <p:nvSpPr>
          <p:cNvPr id="3" name="TextBox 2">
            <a:extLst>
              <a:ext uri="{FF2B5EF4-FFF2-40B4-BE49-F238E27FC236}">
                <a16:creationId xmlns:a16="http://schemas.microsoft.com/office/drawing/2014/main" id="{08795450-60D7-32CA-F71B-207A5A846605}"/>
              </a:ext>
            </a:extLst>
          </p:cNvPr>
          <p:cNvSpPr txBox="1"/>
          <p:nvPr/>
        </p:nvSpPr>
        <p:spPr>
          <a:xfrm>
            <a:off x="484710" y="5486400"/>
            <a:ext cx="8274977" cy="646331"/>
          </a:xfrm>
          <a:prstGeom prst="rect">
            <a:avLst/>
          </a:prstGeom>
          <a:noFill/>
        </p:spPr>
        <p:txBody>
          <a:bodyPr wrap="square" rtlCol="0">
            <a:spAutoFit/>
          </a:bodyPr>
          <a:lstStyle/>
          <a:p>
            <a:r>
              <a:rPr lang="en-US" dirty="0"/>
              <a:t>We collected 247k terms of service documents from the web to explore their contents at a large scale.</a:t>
            </a:r>
          </a:p>
        </p:txBody>
      </p:sp>
    </p:spTree>
    <p:extLst>
      <p:ext uri="{BB962C8B-B14F-4D97-AF65-F5344CB8AC3E}">
        <p14:creationId xmlns:p14="http://schemas.microsoft.com/office/powerpoint/2010/main" val="1946828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78CC-2338-F238-A536-893956F4EBE1}"/>
              </a:ext>
            </a:extLst>
          </p:cNvPr>
          <p:cNvSpPr>
            <a:spLocks noGrp="1"/>
          </p:cNvSpPr>
          <p:nvPr>
            <p:ph type="title"/>
          </p:nvPr>
        </p:nvSpPr>
        <p:spPr/>
        <p:txBody>
          <a:bodyPr/>
          <a:lstStyle/>
          <a:p>
            <a:r>
              <a:rPr lang="en-US" sz="3800" dirty="0"/>
              <a:t>Topics in </a:t>
            </a:r>
            <a:r>
              <a:rPr lang="en-US" sz="3800" dirty="0" err="1"/>
              <a:t>ToSes</a:t>
            </a:r>
            <a:r>
              <a:rPr lang="en-US" sz="3800" dirty="0"/>
              <a:t> When Privacy Policies are Separate</a:t>
            </a:r>
          </a:p>
        </p:txBody>
      </p:sp>
      <p:sp>
        <p:nvSpPr>
          <p:cNvPr id="4" name="Slide Number Placeholder 3">
            <a:extLst>
              <a:ext uri="{FF2B5EF4-FFF2-40B4-BE49-F238E27FC236}">
                <a16:creationId xmlns:a16="http://schemas.microsoft.com/office/drawing/2014/main" id="{00DA489C-6AE3-33FB-1CE9-CCEB1CFE4688}"/>
              </a:ext>
            </a:extLst>
          </p:cNvPr>
          <p:cNvSpPr>
            <a:spLocks noGrp="1"/>
          </p:cNvSpPr>
          <p:nvPr>
            <p:ph type="sldNum" sz="quarter" idx="12"/>
          </p:nvPr>
        </p:nvSpPr>
        <p:spPr/>
        <p:txBody>
          <a:bodyPr/>
          <a:lstStyle/>
          <a:p>
            <a:fld id="{D57F1E4F-1CFF-5643-939E-02111984F565}" type="slidenum">
              <a:rPr lang="en-US" smtClean="0"/>
              <a:t>59</a:t>
            </a:fld>
            <a:endParaRPr lang="en-US" dirty="0"/>
          </a:p>
        </p:txBody>
      </p:sp>
      <p:sp>
        <p:nvSpPr>
          <p:cNvPr id="8" name="TextBox 7">
            <a:extLst>
              <a:ext uri="{FF2B5EF4-FFF2-40B4-BE49-F238E27FC236}">
                <a16:creationId xmlns:a16="http://schemas.microsoft.com/office/drawing/2014/main" id="{4E6680FC-F547-E385-7EFF-4A510B5AB430}"/>
              </a:ext>
            </a:extLst>
          </p:cNvPr>
          <p:cNvSpPr txBox="1"/>
          <p:nvPr/>
        </p:nvSpPr>
        <p:spPr>
          <a:xfrm>
            <a:off x="611564" y="6362209"/>
            <a:ext cx="7920872" cy="400110"/>
          </a:xfrm>
          <a:prstGeom prst="rect">
            <a:avLst/>
          </a:prstGeom>
          <a:noFill/>
        </p:spPr>
        <p:txBody>
          <a:bodyPr wrap="square">
            <a:spAutoFit/>
          </a:bodyPr>
          <a:lstStyle/>
          <a:p>
            <a:r>
              <a:rPr lang="en-US" sz="1000" dirty="0"/>
              <a:t>A Large-Scale Exploration of Terms of Service Documents on the Web. Soundarya Nurani </a:t>
            </a:r>
            <a:r>
              <a:rPr lang="en-US" sz="1000" dirty="0" err="1"/>
              <a:t>Sundareswara</a:t>
            </a:r>
            <a:r>
              <a:rPr lang="en-US" sz="1000" dirty="0"/>
              <a:t>, Mukund Srinath, Shomir Wilson and C. Lee Giles. In Proceedings of the 21st ACM Symposium on Document Engineering (</a:t>
            </a:r>
            <a:r>
              <a:rPr lang="en-US" sz="1000" dirty="0" err="1"/>
              <a:t>DocEng</a:t>
            </a:r>
            <a:r>
              <a:rPr lang="en-US" sz="1000" dirty="0"/>
              <a:t>), 2021.</a:t>
            </a:r>
          </a:p>
        </p:txBody>
      </p:sp>
      <p:graphicFrame>
        <p:nvGraphicFramePr>
          <p:cNvPr id="7" name="Table 8">
            <a:extLst>
              <a:ext uri="{FF2B5EF4-FFF2-40B4-BE49-F238E27FC236}">
                <a16:creationId xmlns:a16="http://schemas.microsoft.com/office/drawing/2014/main" id="{101F1464-84F6-7C9B-7225-47FAF670A16E}"/>
              </a:ext>
            </a:extLst>
          </p:cNvPr>
          <p:cNvGraphicFramePr>
            <a:graphicFrameLocks noGrp="1"/>
          </p:cNvGraphicFramePr>
          <p:nvPr>
            <p:ph idx="1"/>
          </p:nvPr>
        </p:nvGraphicFramePr>
        <p:xfrm>
          <a:off x="235670" y="1741344"/>
          <a:ext cx="8738648" cy="4465650"/>
        </p:xfrm>
        <a:graphic>
          <a:graphicData uri="http://schemas.openxmlformats.org/drawingml/2006/table">
            <a:tbl>
              <a:tblPr firstRow="1" bandRow="1">
                <a:tableStyleId>{7DF18680-E054-41AD-8BC1-D1AEF772440D}</a:tableStyleId>
              </a:tblPr>
              <a:tblGrid>
                <a:gridCol w="1904215">
                  <a:extLst>
                    <a:ext uri="{9D8B030D-6E8A-4147-A177-3AD203B41FA5}">
                      <a16:colId xmlns:a16="http://schemas.microsoft.com/office/drawing/2014/main" val="672834661"/>
                    </a:ext>
                  </a:extLst>
                </a:gridCol>
                <a:gridCol w="5778630">
                  <a:extLst>
                    <a:ext uri="{9D8B030D-6E8A-4147-A177-3AD203B41FA5}">
                      <a16:colId xmlns:a16="http://schemas.microsoft.com/office/drawing/2014/main" val="3879592307"/>
                    </a:ext>
                  </a:extLst>
                </a:gridCol>
                <a:gridCol w="546755">
                  <a:extLst>
                    <a:ext uri="{9D8B030D-6E8A-4147-A177-3AD203B41FA5}">
                      <a16:colId xmlns:a16="http://schemas.microsoft.com/office/drawing/2014/main" val="1735509219"/>
                    </a:ext>
                  </a:extLst>
                </a:gridCol>
                <a:gridCol w="509048">
                  <a:extLst>
                    <a:ext uri="{9D8B030D-6E8A-4147-A177-3AD203B41FA5}">
                      <a16:colId xmlns:a16="http://schemas.microsoft.com/office/drawing/2014/main" val="2637451581"/>
                    </a:ext>
                  </a:extLst>
                </a:gridCol>
              </a:tblGrid>
              <a:tr h="325788">
                <a:tc>
                  <a:txBody>
                    <a:bodyPr/>
                    <a:lstStyle/>
                    <a:p>
                      <a:r>
                        <a:rPr lang="en-US" sz="1600" dirty="0"/>
                        <a:t>Interpreted Topic</a:t>
                      </a:r>
                    </a:p>
                  </a:txBody>
                  <a:tcPr/>
                </a:tc>
                <a:tc>
                  <a:txBody>
                    <a:bodyPr/>
                    <a:lstStyle/>
                    <a:p>
                      <a:r>
                        <a:rPr lang="en-US" sz="1600" dirty="0"/>
                        <a:t>Keywords</a:t>
                      </a:r>
                    </a:p>
                  </a:txBody>
                  <a:tcPr/>
                </a:tc>
                <a:tc>
                  <a:txBody>
                    <a:bodyPr/>
                    <a:lstStyle/>
                    <a:p>
                      <a:r>
                        <a:rPr lang="en-US" sz="1600" dirty="0"/>
                        <a:t>%P</a:t>
                      </a:r>
                    </a:p>
                  </a:txBody>
                  <a:tcPr/>
                </a:tc>
                <a:tc>
                  <a:txBody>
                    <a:bodyPr/>
                    <a:lstStyle/>
                    <a:p>
                      <a:r>
                        <a:rPr lang="en-US" sz="1600" dirty="0"/>
                        <a:t>%D</a:t>
                      </a:r>
                    </a:p>
                  </a:txBody>
                  <a:tcPr/>
                </a:tc>
                <a:extLst>
                  <a:ext uri="{0D108BD9-81ED-4DB2-BD59-A6C34878D82A}">
                    <a16:rowId xmlns:a16="http://schemas.microsoft.com/office/drawing/2014/main" val="2496260967"/>
                  </a:ext>
                </a:extLst>
              </a:tr>
              <a:tr h="325788">
                <a:tc>
                  <a:txBody>
                    <a:bodyPr/>
                    <a:lstStyle/>
                    <a:p>
                      <a:pPr algn="l" fontAlgn="b"/>
                      <a:r>
                        <a:rPr lang="en-US" sz="1400" b="0" i="0" u="none" strike="noStrike" dirty="0">
                          <a:solidFill>
                            <a:srgbClr val="000000"/>
                          </a:solidFill>
                          <a:effectLst/>
                          <a:latin typeface="Calibri" panose="020F0502020204030204" pitchFamily="34" charset="0"/>
                        </a:rPr>
                        <a:t>Use License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content, right, user, license, </a:t>
                      </a:r>
                      <a:r>
                        <a:rPr lang="en-US" sz="1400" b="0" i="0" u="none" strike="noStrike" dirty="0" err="1">
                          <a:solidFill>
                            <a:srgbClr val="000000"/>
                          </a:solidFill>
                          <a:effectLst/>
                          <a:latin typeface="Calibri" panose="020F0502020204030204" pitchFamily="34" charset="0"/>
                        </a:rPr>
                        <a:t>create_derivative</a:t>
                      </a:r>
                      <a:r>
                        <a:rPr lang="en-US" sz="1400" b="0" i="0" u="none" strike="noStrike" dirty="0">
                          <a:solidFill>
                            <a:srgbClr val="000000"/>
                          </a:solidFill>
                          <a:effectLst/>
                          <a:latin typeface="Calibri" panose="020F0502020204030204" pitchFamily="34" charset="0"/>
                        </a:rPr>
                        <a:t>, submission, grant, distribute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4%</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39%</a:t>
                      </a:r>
                    </a:p>
                  </a:txBody>
                  <a:tcPr marL="9525" marR="9525" marT="9525" marB="0" anchor="b"/>
                </a:tc>
                <a:extLst>
                  <a:ext uri="{0D108BD9-81ED-4DB2-BD59-A6C34878D82A}">
                    <a16:rowId xmlns:a16="http://schemas.microsoft.com/office/drawing/2014/main" val="1122430372"/>
                  </a:ext>
                </a:extLst>
              </a:tr>
              <a:tr h="325788">
                <a:tc>
                  <a:txBody>
                    <a:bodyPr/>
                    <a:lstStyle/>
                    <a:p>
                      <a:pPr algn="l" fontAlgn="b"/>
                      <a:r>
                        <a:rPr lang="en-US" sz="1400" b="0" i="0" u="none" strike="noStrike">
                          <a:solidFill>
                            <a:srgbClr val="000000"/>
                          </a:solidFill>
                          <a:effectLst/>
                          <a:latin typeface="Calibri" panose="020F0502020204030204" pitchFamily="34" charset="0"/>
                        </a:rPr>
                        <a:t>Intellectual Property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site, right, website, content, material, property, trademark, copyright</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67%</a:t>
                      </a:r>
                    </a:p>
                  </a:txBody>
                  <a:tcPr marL="9525" marR="9525" marT="9525" marB="0" anchor="b"/>
                </a:tc>
                <a:extLst>
                  <a:ext uri="{0D108BD9-81ED-4DB2-BD59-A6C34878D82A}">
                    <a16:rowId xmlns:a16="http://schemas.microsoft.com/office/drawing/2014/main" val="4252119034"/>
                  </a:ext>
                </a:extLst>
              </a:tr>
              <a:tr h="325788">
                <a:tc>
                  <a:txBody>
                    <a:bodyPr/>
                    <a:lstStyle/>
                    <a:p>
                      <a:pPr algn="l" fontAlgn="b"/>
                      <a:r>
                        <a:rPr lang="en-US" sz="1400" b="0" i="0" u="none" strike="noStrike">
                          <a:solidFill>
                            <a:srgbClr val="000000"/>
                          </a:solidFill>
                          <a:effectLst/>
                          <a:latin typeface="Calibri" panose="020F0502020204030204" pitchFamily="34" charset="0"/>
                        </a:rPr>
                        <a:t>Payment Terms</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order, product, </a:t>
                      </a:r>
                      <a:r>
                        <a:rPr lang="en-US" sz="1400" b="0" i="0" u="none" strike="noStrike" dirty="0" err="1">
                          <a:solidFill>
                            <a:srgbClr val="000000"/>
                          </a:solidFill>
                          <a:effectLst/>
                          <a:latin typeface="Calibri" panose="020F0502020204030204" pitchFamily="34" charset="0"/>
                        </a:rPr>
                        <a:t>credit_card</a:t>
                      </a:r>
                      <a:r>
                        <a:rPr lang="en-US" sz="1400" b="0" i="0" u="none" strike="noStrike" dirty="0">
                          <a:solidFill>
                            <a:srgbClr val="000000"/>
                          </a:solidFill>
                          <a:effectLst/>
                          <a:latin typeface="Calibri" panose="020F0502020204030204" pitchFamily="34" charset="0"/>
                        </a:rPr>
                        <a:t>, time, credit, price, card, purchase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40%</a:t>
                      </a:r>
                    </a:p>
                  </a:txBody>
                  <a:tcPr marL="9525" marR="9525" marT="9525" marB="0" anchor="b"/>
                </a:tc>
                <a:extLst>
                  <a:ext uri="{0D108BD9-81ED-4DB2-BD59-A6C34878D82A}">
                    <a16:rowId xmlns:a16="http://schemas.microsoft.com/office/drawing/2014/main" val="653518168"/>
                  </a:ext>
                </a:extLst>
              </a:tr>
              <a:tr h="325788">
                <a:tc>
                  <a:txBody>
                    <a:bodyPr/>
                    <a:lstStyle/>
                    <a:p>
                      <a:pPr algn="l" fontAlgn="b"/>
                      <a:r>
                        <a:rPr lang="en-US" sz="1400" b="0" i="0" u="none" strike="noStrike">
                          <a:solidFill>
                            <a:srgbClr val="000000"/>
                          </a:solidFill>
                          <a:effectLst/>
                          <a:latin typeface="Calibri" panose="020F0502020204030204" pitchFamily="34" charset="0"/>
                        </a:rPr>
                        <a:t>Introduction</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term, agreement, condition, service, provision, website, site, right</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15%</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75%</a:t>
                      </a:r>
                    </a:p>
                  </a:txBody>
                  <a:tcPr marL="9525" marR="9525" marT="9525" marB="0" anchor="b"/>
                </a:tc>
                <a:extLst>
                  <a:ext uri="{0D108BD9-81ED-4DB2-BD59-A6C34878D82A}">
                    <a16:rowId xmlns:a16="http://schemas.microsoft.com/office/drawing/2014/main" val="1525975218"/>
                  </a:ext>
                </a:extLst>
              </a:tr>
              <a:tr h="325788">
                <a:tc>
                  <a:txBody>
                    <a:bodyPr/>
                    <a:lstStyle/>
                    <a:p>
                      <a:pPr algn="l" fontAlgn="b"/>
                      <a:r>
                        <a:rPr lang="en-US" sz="1400" b="0" i="0" u="none" strike="noStrike">
                          <a:solidFill>
                            <a:srgbClr val="000000"/>
                          </a:solidFill>
                          <a:effectLst/>
                          <a:latin typeface="Calibri" panose="020F0502020204030204" pitchFamily="34" charset="0"/>
                        </a:rPr>
                        <a:t>Indemnification</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party, third, claim, including, service, agree, </a:t>
                      </a:r>
                      <a:r>
                        <a:rPr lang="en-US" sz="1400" b="0" i="0" u="none" strike="noStrike" dirty="0" err="1">
                          <a:solidFill>
                            <a:srgbClr val="000000"/>
                          </a:solidFill>
                          <a:effectLst/>
                          <a:latin typeface="Calibri" panose="020F0502020204030204" pitchFamily="34" charset="0"/>
                        </a:rPr>
                        <a:t>officer_director</a:t>
                      </a:r>
                      <a:r>
                        <a:rPr lang="en-US" sz="1400" b="0" i="0" u="none" strike="noStrike" dirty="0">
                          <a:solidFill>
                            <a:srgbClr val="000000"/>
                          </a:solidFill>
                          <a:effectLst/>
                          <a:latin typeface="Calibri" panose="020F0502020204030204" pitchFamily="34" charset="0"/>
                        </a:rPr>
                        <a:t>, </a:t>
                      </a:r>
                      <a:r>
                        <a:rPr lang="en-US" sz="1400" b="0" i="0" u="none" strike="noStrike" dirty="0" err="1">
                          <a:solidFill>
                            <a:srgbClr val="000000"/>
                          </a:solidFill>
                          <a:effectLst/>
                          <a:latin typeface="Calibri" panose="020F0502020204030204" pitchFamily="34" charset="0"/>
                        </a:rPr>
                        <a:t>directly_indirectly</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6%</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49%</a:t>
                      </a:r>
                    </a:p>
                  </a:txBody>
                  <a:tcPr marL="9525" marR="9525" marT="9525" marB="0" anchor="b"/>
                </a:tc>
                <a:extLst>
                  <a:ext uri="{0D108BD9-81ED-4DB2-BD59-A6C34878D82A}">
                    <a16:rowId xmlns:a16="http://schemas.microsoft.com/office/drawing/2014/main" val="1790167902"/>
                  </a:ext>
                </a:extLst>
              </a:tr>
              <a:tr h="325788">
                <a:tc>
                  <a:txBody>
                    <a:bodyPr/>
                    <a:lstStyle/>
                    <a:p>
                      <a:pPr algn="l" fontAlgn="b"/>
                      <a:r>
                        <a:rPr lang="en-US" sz="1400" b="0" i="0" u="none" strike="noStrike">
                          <a:solidFill>
                            <a:srgbClr val="000000"/>
                          </a:solidFill>
                          <a:effectLst/>
                          <a:latin typeface="Calibri" panose="020F0502020204030204" pitchFamily="34" charset="0"/>
                        </a:rPr>
                        <a:t>Disclaimer of Warranties</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site, website, service, warranty, content, information, material, link</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76%</a:t>
                      </a:r>
                    </a:p>
                  </a:txBody>
                  <a:tcPr marL="9525" marR="9525" marT="9525" marB="0" anchor="b"/>
                </a:tc>
                <a:extLst>
                  <a:ext uri="{0D108BD9-81ED-4DB2-BD59-A6C34878D82A}">
                    <a16:rowId xmlns:a16="http://schemas.microsoft.com/office/drawing/2014/main" val="1600983174"/>
                  </a:ext>
                </a:extLst>
              </a:tr>
              <a:tr h="325788">
                <a:tc>
                  <a:txBody>
                    <a:bodyPr/>
                    <a:lstStyle/>
                    <a:p>
                      <a:pPr algn="l" fontAlgn="b"/>
                      <a:r>
                        <a:rPr lang="en-US" sz="1400" b="0" i="0" u="none" strike="noStrike">
                          <a:solidFill>
                            <a:srgbClr val="000000"/>
                          </a:solidFill>
                          <a:effectLst/>
                          <a:latin typeface="Calibri" panose="020F0502020204030204" pitchFamily="34" charset="0"/>
                        </a:rPr>
                        <a:t>Termination</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right, material, otherwise, content, comment, website, discretion, reserve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4%</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35%</a:t>
                      </a:r>
                    </a:p>
                  </a:txBody>
                  <a:tcPr marL="9525" marR="9525" marT="9525" marB="0" anchor="b"/>
                </a:tc>
                <a:extLst>
                  <a:ext uri="{0D108BD9-81ED-4DB2-BD59-A6C34878D82A}">
                    <a16:rowId xmlns:a16="http://schemas.microsoft.com/office/drawing/2014/main" val="82667360"/>
                  </a:ext>
                </a:extLst>
              </a:tr>
              <a:tr h="325788">
                <a:tc>
                  <a:txBody>
                    <a:bodyPr/>
                    <a:lstStyle/>
                    <a:p>
                      <a:pPr algn="l" fontAlgn="b"/>
                      <a:r>
                        <a:rPr lang="en-US" sz="1400" b="0" i="0" u="none" strike="noStrike" dirty="0">
                          <a:solidFill>
                            <a:srgbClr val="000000"/>
                          </a:solidFill>
                          <a:effectLst/>
                          <a:latin typeface="Calibri" panose="020F0502020204030204" pitchFamily="34" charset="0"/>
                        </a:rPr>
                        <a:t>Circumstances Beyond Reasonable Control</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customer, good, shall, seller, delivery, buyer, password, control</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35%</a:t>
                      </a:r>
                    </a:p>
                  </a:txBody>
                  <a:tcPr marL="9525" marR="9525" marT="9525" marB="0" anchor="b"/>
                </a:tc>
                <a:extLst>
                  <a:ext uri="{0D108BD9-81ED-4DB2-BD59-A6C34878D82A}">
                    <a16:rowId xmlns:a16="http://schemas.microsoft.com/office/drawing/2014/main" val="541864289"/>
                  </a:ext>
                </a:extLst>
              </a:tr>
              <a:tr h="325788">
                <a:tc>
                  <a:txBody>
                    <a:bodyPr/>
                    <a:lstStyle/>
                    <a:p>
                      <a:pPr algn="l" fontAlgn="b"/>
                      <a:r>
                        <a:rPr lang="en-US" sz="1400" b="0" i="0" u="none" strike="noStrike">
                          <a:solidFill>
                            <a:srgbClr val="000000"/>
                          </a:solidFill>
                          <a:effectLst/>
                          <a:latin typeface="Calibri" panose="020F0502020204030204" pitchFamily="34" charset="0"/>
                        </a:rPr>
                        <a:t>Limitation of Liability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damage, loss, liability, limitation, including, </a:t>
                      </a:r>
                      <a:r>
                        <a:rPr lang="en-US" sz="1400" b="0" i="0" u="none" strike="noStrike" dirty="0" err="1">
                          <a:solidFill>
                            <a:srgbClr val="000000"/>
                          </a:solidFill>
                          <a:effectLst/>
                          <a:latin typeface="Calibri" panose="020F0502020204030204" pitchFamily="34" charset="0"/>
                        </a:rPr>
                        <a:t>direct_indirect</a:t>
                      </a:r>
                      <a:r>
                        <a:rPr lang="en-US" sz="1400" b="0" i="0" u="none" strike="noStrike" dirty="0">
                          <a:solidFill>
                            <a:srgbClr val="000000"/>
                          </a:solidFill>
                          <a:effectLst/>
                          <a:latin typeface="Calibri" panose="020F0502020204030204" pitchFamily="34" charset="0"/>
                        </a:rPr>
                        <a:t>, liable, service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5%</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62%</a:t>
                      </a:r>
                    </a:p>
                  </a:txBody>
                  <a:tcPr marL="9525" marR="9525" marT="9525" marB="0" anchor="b"/>
                </a:tc>
                <a:extLst>
                  <a:ext uri="{0D108BD9-81ED-4DB2-BD59-A6C34878D82A}">
                    <a16:rowId xmlns:a16="http://schemas.microsoft.com/office/drawing/2014/main" val="3402294313"/>
                  </a:ext>
                </a:extLst>
              </a:tr>
              <a:tr h="325788">
                <a:tc>
                  <a:txBody>
                    <a:bodyPr/>
                    <a:lstStyle/>
                    <a:p>
                      <a:pPr algn="l" fontAlgn="b"/>
                      <a:r>
                        <a:rPr lang="en-US" sz="1400" b="0" i="0" u="none" strike="noStrike">
                          <a:solidFill>
                            <a:srgbClr val="000000"/>
                          </a:solidFill>
                          <a:effectLst/>
                          <a:latin typeface="Calibri" panose="020F0502020204030204" pitchFamily="34" charset="0"/>
                        </a:rPr>
                        <a:t>Copyright Infringement Claims</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notice, email, address, communication, copyright, mail, message, mobile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28%</a:t>
                      </a:r>
                    </a:p>
                  </a:txBody>
                  <a:tcPr marL="9525" marR="9525" marT="9525" marB="0" anchor="b"/>
                </a:tc>
                <a:extLst>
                  <a:ext uri="{0D108BD9-81ED-4DB2-BD59-A6C34878D82A}">
                    <a16:rowId xmlns:a16="http://schemas.microsoft.com/office/drawing/2014/main" val="2489760947"/>
                  </a:ext>
                </a:extLst>
              </a:tr>
              <a:tr h="325788">
                <a:tc>
                  <a:txBody>
                    <a:bodyPr/>
                    <a:lstStyle/>
                    <a:p>
                      <a:pPr algn="l" fontAlgn="b"/>
                      <a:r>
                        <a:rPr lang="en-US" sz="1400" b="0" i="0" u="none" strike="noStrike">
                          <a:solidFill>
                            <a:srgbClr val="000000"/>
                          </a:solidFill>
                          <a:effectLst/>
                          <a:latin typeface="Calibri" panose="020F0502020204030204" pitchFamily="34" charset="0"/>
                        </a:rPr>
                        <a:t>User Eligibility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service, information, user, data, access, account, website, provide</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20%</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71%</a:t>
                      </a:r>
                    </a:p>
                  </a:txBody>
                  <a:tcPr marL="9525" marR="9525" marT="9525" marB="0" anchor="b"/>
                </a:tc>
                <a:extLst>
                  <a:ext uri="{0D108BD9-81ED-4DB2-BD59-A6C34878D82A}">
                    <a16:rowId xmlns:a16="http://schemas.microsoft.com/office/drawing/2014/main" val="1244016340"/>
                  </a:ext>
                </a:extLst>
              </a:tr>
              <a:tr h="325788">
                <a:tc>
                  <a:txBody>
                    <a:bodyPr/>
                    <a:lstStyle/>
                    <a:p>
                      <a:pPr algn="l" fontAlgn="b"/>
                      <a:r>
                        <a:rPr lang="en-US" sz="1400" b="0" i="0" u="none" strike="noStrike">
                          <a:solidFill>
                            <a:srgbClr val="000000"/>
                          </a:solidFill>
                          <a:effectLst/>
                          <a:latin typeface="Calibri" panose="020F0502020204030204" pitchFamily="34" charset="0"/>
                        </a:rPr>
                        <a:t>Dispute Resolution</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shall, client, arbitration, payment, court, subscription, dispute, agreement</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46%</a:t>
                      </a:r>
                    </a:p>
                  </a:txBody>
                  <a:tcPr marL="9525" marR="9525" marT="9525" marB="0" anchor="b"/>
                </a:tc>
                <a:extLst>
                  <a:ext uri="{0D108BD9-81ED-4DB2-BD59-A6C34878D82A}">
                    <a16:rowId xmlns:a16="http://schemas.microsoft.com/office/drawing/2014/main" val="1266063214"/>
                  </a:ext>
                </a:extLst>
              </a:tr>
            </a:tbl>
          </a:graphicData>
        </a:graphic>
      </p:graphicFrame>
    </p:spTree>
    <p:extLst>
      <p:ext uri="{BB962C8B-B14F-4D97-AF65-F5344CB8AC3E}">
        <p14:creationId xmlns:p14="http://schemas.microsoft.com/office/powerpoint/2010/main" val="3609128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480194" cy="1400530"/>
          </a:xfrm>
        </p:spPr>
        <p:txBody>
          <a:bodyPr/>
          <a:lstStyle/>
          <a:p>
            <a:r>
              <a:rPr lang="en-US" dirty="0"/>
              <a:t>Who Cares About Privacy?</a:t>
            </a:r>
          </a:p>
        </p:txBody>
      </p:sp>
      <p:sp>
        <p:nvSpPr>
          <p:cNvPr id="16" name="Rectangle 15">
            <a:extLst>
              <a:ext uri="{FF2B5EF4-FFF2-40B4-BE49-F238E27FC236}">
                <a16:creationId xmlns:a16="http://schemas.microsoft.com/office/drawing/2014/main" id="{5A0E7689-F085-184F-89B4-4FEC8F4FF619}"/>
              </a:ext>
            </a:extLst>
          </p:cNvPr>
          <p:cNvSpPr/>
          <p:nvPr/>
        </p:nvSpPr>
        <p:spPr>
          <a:xfrm>
            <a:off x="2387065" y="6073170"/>
            <a:ext cx="5577839" cy="784830"/>
          </a:xfrm>
          <a:prstGeom prst="rect">
            <a:avLst/>
          </a:prstGeom>
        </p:spPr>
        <p:txBody>
          <a:bodyPr wrap="square">
            <a:spAutoFit/>
          </a:bodyPr>
          <a:lstStyle/>
          <a:p>
            <a:r>
              <a:rPr lang="en-US" sz="900" dirty="0" err="1"/>
              <a:t>Techradar</a:t>
            </a:r>
            <a:r>
              <a:rPr lang="en-US" sz="900" dirty="0"/>
              <a:t>, November 15, 2021</a:t>
            </a:r>
          </a:p>
          <a:p>
            <a:r>
              <a:rPr lang="en-US" sz="900" dirty="0" err="1"/>
              <a:t>MobileIDWorld</a:t>
            </a:r>
            <a:r>
              <a:rPr lang="en-US" sz="900" dirty="0"/>
              <a:t>, November 23, 2021</a:t>
            </a:r>
          </a:p>
          <a:p>
            <a:r>
              <a:rPr lang="en-US" sz="900" dirty="0"/>
              <a:t>USA Today, April 3, 3015.</a:t>
            </a:r>
          </a:p>
          <a:p>
            <a:r>
              <a:rPr lang="en-US" sz="900" dirty="0" err="1"/>
              <a:t>GeoMarketing</a:t>
            </a:r>
            <a:r>
              <a:rPr lang="en-US" sz="900" dirty="0"/>
              <a:t>, August 28, 2017.</a:t>
            </a:r>
          </a:p>
          <a:p>
            <a:endParaRPr lang="en-US" sz="900" dirty="0"/>
          </a:p>
        </p:txBody>
      </p:sp>
      <p:sp>
        <p:nvSpPr>
          <p:cNvPr id="8" name="TextBox 7">
            <a:extLst>
              <a:ext uri="{FF2B5EF4-FFF2-40B4-BE49-F238E27FC236}">
                <a16:creationId xmlns:a16="http://schemas.microsoft.com/office/drawing/2014/main" id="{E7AEAFDF-FF03-E1A9-2670-1C4F22FC7209}"/>
              </a:ext>
            </a:extLst>
          </p:cNvPr>
          <p:cNvSpPr txBox="1"/>
          <p:nvPr/>
        </p:nvSpPr>
        <p:spPr>
          <a:xfrm>
            <a:off x="484710" y="1563954"/>
            <a:ext cx="5413347" cy="892552"/>
          </a:xfrm>
          <a:prstGeom prst="rect">
            <a:avLst/>
          </a:prstGeom>
          <a:noFill/>
        </p:spPr>
        <p:txBody>
          <a:bodyPr wrap="square">
            <a:spAutoFit/>
          </a:bodyPr>
          <a:lstStyle/>
          <a:p>
            <a:pPr algn="l" fontAlgn="base"/>
            <a:r>
              <a:rPr lang="en-US" sz="2600" b="1" i="0" dirty="0">
                <a:solidFill>
                  <a:schemeClr val="tx2"/>
                </a:solidFill>
                <a:effectLst/>
                <a:latin typeface="Open Sans" panose="020F0502020204030204" pitchFamily="34" charset="0"/>
              </a:rPr>
              <a:t>Gen Z is behaving recklessly online - and will live to regret it</a:t>
            </a:r>
          </a:p>
        </p:txBody>
      </p:sp>
      <p:sp>
        <p:nvSpPr>
          <p:cNvPr id="10" name="TextBox 9">
            <a:extLst>
              <a:ext uri="{FF2B5EF4-FFF2-40B4-BE49-F238E27FC236}">
                <a16:creationId xmlns:a16="http://schemas.microsoft.com/office/drawing/2014/main" id="{3F411F3D-12A7-A536-79FB-6DC71B3DB1FC}"/>
              </a:ext>
            </a:extLst>
          </p:cNvPr>
          <p:cNvSpPr txBox="1"/>
          <p:nvPr/>
        </p:nvSpPr>
        <p:spPr>
          <a:xfrm>
            <a:off x="2555508" y="2607347"/>
            <a:ext cx="6092189" cy="892552"/>
          </a:xfrm>
          <a:prstGeom prst="rect">
            <a:avLst/>
          </a:prstGeom>
          <a:noFill/>
        </p:spPr>
        <p:txBody>
          <a:bodyPr wrap="square">
            <a:spAutoFit/>
          </a:bodyPr>
          <a:lstStyle/>
          <a:p>
            <a:pPr algn="l"/>
            <a:r>
              <a:rPr lang="en-US" sz="2600" b="0" i="0" dirty="0">
                <a:solidFill>
                  <a:schemeClr val="tx2"/>
                </a:solidFill>
                <a:effectLst/>
                <a:latin typeface="Roboto" panose="020F0502020204030204" pitchFamily="34" charset="0"/>
              </a:rPr>
              <a:t>Poll Finds Gen Z Willing to Compromise Privacy for Social Media Clout</a:t>
            </a:r>
          </a:p>
        </p:txBody>
      </p:sp>
      <p:sp>
        <p:nvSpPr>
          <p:cNvPr id="4" name="Slide Number Placeholder 3">
            <a:extLst>
              <a:ext uri="{FF2B5EF4-FFF2-40B4-BE49-F238E27FC236}">
                <a16:creationId xmlns:a16="http://schemas.microsoft.com/office/drawing/2014/main" id="{40C6746B-6CDB-5FF1-9731-A3600DB9F7BD}"/>
              </a:ext>
            </a:extLst>
          </p:cNvPr>
          <p:cNvSpPr>
            <a:spLocks noGrp="1"/>
          </p:cNvSpPr>
          <p:nvPr>
            <p:ph type="sldNum" sz="quarter" idx="12"/>
          </p:nvPr>
        </p:nvSpPr>
        <p:spPr/>
        <p:txBody>
          <a:bodyPr/>
          <a:lstStyle/>
          <a:p>
            <a:fld id="{D57F1E4F-1CFF-5643-939E-02111984F565}" type="slidenum">
              <a:rPr lang="en-US" smtClean="0"/>
              <a:t>6</a:t>
            </a:fld>
            <a:endParaRPr lang="en-US" dirty="0"/>
          </a:p>
        </p:txBody>
      </p:sp>
      <p:sp>
        <p:nvSpPr>
          <p:cNvPr id="3" name="TextBox 2">
            <a:extLst>
              <a:ext uri="{FF2B5EF4-FFF2-40B4-BE49-F238E27FC236}">
                <a16:creationId xmlns:a16="http://schemas.microsoft.com/office/drawing/2014/main" id="{630BF138-886E-E29B-568D-0182B334717F}"/>
              </a:ext>
            </a:extLst>
          </p:cNvPr>
          <p:cNvSpPr txBox="1"/>
          <p:nvPr/>
        </p:nvSpPr>
        <p:spPr>
          <a:xfrm>
            <a:off x="484710" y="3650740"/>
            <a:ext cx="6092189" cy="892552"/>
          </a:xfrm>
          <a:prstGeom prst="rect">
            <a:avLst/>
          </a:prstGeom>
          <a:noFill/>
        </p:spPr>
        <p:txBody>
          <a:bodyPr wrap="square">
            <a:spAutoFit/>
          </a:bodyPr>
          <a:lstStyle/>
          <a:p>
            <a:r>
              <a:rPr lang="en-US" sz="2600" b="1" dirty="0">
                <a:solidFill>
                  <a:schemeClr val="tx2"/>
                </a:solidFill>
                <a:latin typeface="Roboto" panose="020F0502020204030204" pitchFamily="34" charset="0"/>
              </a:rPr>
              <a:t>Study: Millennials indifferent about digital privacy</a:t>
            </a:r>
            <a:endParaRPr lang="en-US" sz="2600" b="1" i="0" dirty="0">
              <a:solidFill>
                <a:schemeClr val="tx2"/>
              </a:solidFill>
              <a:effectLst/>
              <a:latin typeface="Roboto" panose="020F0502020204030204" pitchFamily="34" charset="0"/>
            </a:endParaRPr>
          </a:p>
        </p:txBody>
      </p:sp>
      <p:sp>
        <p:nvSpPr>
          <p:cNvPr id="5" name="TextBox 4">
            <a:extLst>
              <a:ext uri="{FF2B5EF4-FFF2-40B4-BE49-F238E27FC236}">
                <a16:creationId xmlns:a16="http://schemas.microsoft.com/office/drawing/2014/main" id="{74D9EE3F-2461-6B5C-2D68-3A9B31D5BD2A}"/>
              </a:ext>
            </a:extLst>
          </p:cNvPr>
          <p:cNvSpPr txBox="1"/>
          <p:nvPr/>
        </p:nvSpPr>
        <p:spPr>
          <a:xfrm>
            <a:off x="2555508" y="4694133"/>
            <a:ext cx="6092189" cy="892552"/>
          </a:xfrm>
          <a:prstGeom prst="rect">
            <a:avLst/>
          </a:prstGeom>
          <a:noFill/>
        </p:spPr>
        <p:txBody>
          <a:bodyPr wrap="square">
            <a:spAutoFit/>
          </a:bodyPr>
          <a:lstStyle/>
          <a:p>
            <a:r>
              <a:rPr lang="en-US" sz="2600" dirty="0">
                <a:solidFill>
                  <a:schemeClr val="tx2"/>
                </a:solidFill>
                <a:latin typeface="Roboto" panose="020F0502020204030204" pitchFamily="34" charset="0"/>
              </a:rPr>
              <a:t>Millennials Embrace Sharing Data With Retailers</a:t>
            </a:r>
            <a:endParaRPr lang="en-US" sz="2600" b="0" i="0" dirty="0">
              <a:solidFill>
                <a:schemeClr val="tx2"/>
              </a:solidFill>
              <a:effectLst/>
              <a:latin typeface="Roboto" panose="020F0502020204030204" pitchFamily="34" charset="0"/>
            </a:endParaRPr>
          </a:p>
        </p:txBody>
      </p:sp>
    </p:spTree>
    <p:extLst>
      <p:ext uri="{BB962C8B-B14F-4D97-AF65-F5344CB8AC3E}">
        <p14:creationId xmlns:p14="http://schemas.microsoft.com/office/powerpoint/2010/main" val="94104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0" grpId="0"/>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8290-5953-769E-E41C-9CCCF8A08AAC}"/>
              </a:ext>
            </a:extLst>
          </p:cNvPr>
          <p:cNvSpPr>
            <a:spLocks noGrp="1"/>
          </p:cNvSpPr>
          <p:nvPr>
            <p:ph type="title"/>
          </p:nvPr>
        </p:nvSpPr>
        <p:spPr>
          <a:xfrm>
            <a:off x="484710" y="95681"/>
            <a:ext cx="7055380" cy="1400530"/>
          </a:xfrm>
        </p:spPr>
        <p:txBody>
          <a:bodyPr/>
          <a:lstStyle/>
          <a:p>
            <a:r>
              <a:rPr lang="en-US" sz="3800" dirty="0"/>
              <a:t>Topics in Combined </a:t>
            </a:r>
            <a:br>
              <a:rPr lang="en-US" sz="3800" dirty="0"/>
            </a:br>
            <a:r>
              <a:rPr lang="en-US" sz="3800" dirty="0" err="1"/>
              <a:t>ToSes</a:t>
            </a:r>
            <a:r>
              <a:rPr lang="en-US" sz="3800" dirty="0"/>
              <a:t> + Privacy Policies</a:t>
            </a:r>
          </a:p>
        </p:txBody>
      </p:sp>
      <p:graphicFrame>
        <p:nvGraphicFramePr>
          <p:cNvPr id="5" name="Table 5">
            <a:extLst>
              <a:ext uri="{FF2B5EF4-FFF2-40B4-BE49-F238E27FC236}">
                <a16:creationId xmlns:a16="http://schemas.microsoft.com/office/drawing/2014/main" id="{D559B4A5-A166-44A9-3939-FC4F00C6A21F}"/>
              </a:ext>
            </a:extLst>
          </p:cNvPr>
          <p:cNvGraphicFramePr>
            <a:graphicFrameLocks noGrp="1"/>
          </p:cNvGraphicFramePr>
          <p:nvPr>
            <p:ph idx="1"/>
          </p:nvPr>
        </p:nvGraphicFramePr>
        <p:xfrm>
          <a:off x="144880" y="1329392"/>
          <a:ext cx="8854240" cy="5017135"/>
        </p:xfrm>
        <a:graphic>
          <a:graphicData uri="http://schemas.openxmlformats.org/drawingml/2006/table">
            <a:tbl>
              <a:tblPr firstRow="1" bandRow="1">
                <a:tableStyleId>{7DF18680-E054-41AD-8BC1-D1AEF772440D}</a:tableStyleId>
              </a:tblPr>
              <a:tblGrid>
                <a:gridCol w="2186338">
                  <a:extLst>
                    <a:ext uri="{9D8B030D-6E8A-4147-A177-3AD203B41FA5}">
                      <a16:colId xmlns:a16="http://schemas.microsoft.com/office/drawing/2014/main" val="3063074421"/>
                    </a:ext>
                  </a:extLst>
                </a:gridCol>
                <a:gridCol w="5653285">
                  <a:extLst>
                    <a:ext uri="{9D8B030D-6E8A-4147-A177-3AD203B41FA5}">
                      <a16:colId xmlns:a16="http://schemas.microsoft.com/office/drawing/2014/main" val="3190357494"/>
                    </a:ext>
                  </a:extLst>
                </a:gridCol>
                <a:gridCol w="509048">
                  <a:extLst>
                    <a:ext uri="{9D8B030D-6E8A-4147-A177-3AD203B41FA5}">
                      <a16:colId xmlns:a16="http://schemas.microsoft.com/office/drawing/2014/main" val="2986024133"/>
                    </a:ext>
                  </a:extLst>
                </a:gridCol>
                <a:gridCol w="505569">
                  <a:extLst>
                    <a:ext uri="{9D8B030D-6E8A-4147-A177-3AD203B41FA5}">
                      <a16:colId xmlns:a16="http://schemas.microsoft.com/office/drawing/2014/main" val="1849139157"/>
                    </a:ext>
                  </a:extLst>
                </a:gridCol>
              </a:tblGrid>
              <a:tr h="370840">
                <a:tc>
                  <a:txBody>
                    <a:bodyPr/>
                    <a:lstStyle/>
                    <a:p>
                      <a:r>
                        <a:rPr lang="en-US" sz="1600" dirty="0"/>
                        <a:t>Interpreted Topic</a:t>
                      </a:r>
                    </a:p>
                  </a:txBody>
                  <a:tcPr/>
                </a:tc>
                <a:tc>
                  <a:txBody>
                    <a:bodyPr/>
                    <a:lstStyle/>
                    <a:p>
                      <a:r>
                        <a:rPr lang="en-US" sz="1600" dirty="0"/>
                        <a:t>Keywords</a:t>
                      </a:r>
                    </a:p>
                  </a:txBody>
                  <a:tcPr/>
                </a:tc>
                <a:tc>
                  <a:txBody>
                    <a:bodyPr/>
                    <a:lstStyle/>
                    <a:p>
                      <a:r>
                        <a:rPr lang="en-US" sz="1600" dirty="0"/>
                        <a:t>%P</a:t>
                      </a:r>
                    </a:p>
                  </a:txBody>
                  <a:tcPr/>
                </a:tc>
                <a:tc>
                  <a:txBody>
                    <a:bodyPr/>
                    <a:lstStyle/>
                    <a:p>
                      <a:r>
                        <a:rPr lang="en-US" sz="1600" dirty="0"/>
                        <a:t>%D</a:t>
                      </a:r>
                    </a:p>
                  </a:txBody>
                  <a:tcPr/>
                </a:tc>
                <a:extLst>
                  <a:ext uri="{0D108BD9-81ED-4DB2-BD59-A6C34878D82A}">
                    <a16:rowId xmlns:a16="http://schemas.microsoft.com/office/drawing/2014/main" val="3311245322"/>
                  </a:ext>
                </a:extLst>
              </a:tr>
              <a:tr h="370840">
                <a:tc>
                  <a:txBody>
                    <a:bodyPr/>
                    <a:lstStyle/>
                    <a:p>
                      <a:pPr algn="l" fontAlgn="b"/>
                      <a:r>
                        <a:rPr lang="en-US" sz="1400" b="1" i="0" u="none" strike="noStrike" dirty="0">
                          <a:solidFill>
                            <a:srgbClr val="000000"/>
                          </a:solidFill>
                          <a:effectLst/>
                          <a:latin typeface="Calibri" panose="020F0502020204030204" pitchFamily="34" charset="0"/>
                        </a:rPr>
                        <a:t>PII Collection</a:t>
                      </a:r>
                    </a:p>
                  </a:txBody>
                  <a:tcPr marL="9525" marR="9525" marT="9525" marB="0" anchor="b"/>
                </a:tc>
                <a:tc>
                  <a:txBody>
                    <a:bodyPr/>
                    <a:lstStyle/>
                    <a:p>
                      <a:pPr algn="l" fontAlgn="b"/>
                      <a:r>
                        <a:rPr lang="en-US" sz="1400" b="1" i="0" u="none" strike="noStrike" dirty="0">
                          <a:solidFill>
                            <a:srgbClr val="000000"/>
                          </a:solidFill>
                          <a:effectLst/>
                          <a:latin typeface="Calibri" panose="020F0502020204030204" pitchFamily="34" charset="0"/>
                        </a:rPr>
                        <a:t>information, personally, user, identifiable, identifying, website, submission, comment</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3%</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28%</a:t>
                      </a:r>
                    </a:p>
                  </a:txBody>
                  <a:tcPr marL="9525" marR="9525" marT="9525" marB="0" anchor="b"/>
                </a:tc>
                <a:extLst>
                  <a:ext uri="{0D108BD9-81ED-4DB2-BD59-A6C34878D82A}">
                    <a16:rowId xmlns:a16="http://schemas.microsoft.com/office/drawing/2014/main" val="2508888941"/>
                  </a:ext>
                </a:extLst>
              </a:tr>
              <a:tr h="370840">
                <a:tc>
                  <a:txBody>
                    <a:bodyPr/>
                    <a:lstStyle/>
                    <a:p>
                      <a:pPr algn="l" fontAlgn="b"/>
                      <a:r>
                        <a:rPr lang="en-US" sz="1400" b="0" i="0" u="none" strike="noStrike" dirty="0">
                          <a:solidFill>
                            <a:srgbClr val="000000"/>
                          </a:solidFill>
                          <a:effectLst/>
                          <a:latin typeface="Calibri" panose="020F0502020204030204" pitchFamily="34" charset="0"/>
                        </a:rPr>
                        <a:t>3rd-Party Links &amp; Resources</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party, third, website, site, content, link, service, responsible</a:t>
                      </a: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67%</a:t>
                      </a:r>
                    </a:p>
                  </a:txBody>
                  <a:tcPr marL="9525" marR="9525" marT="9525" marB="0" anchor="b"/>
                </a:tc>
                <a:extLst>
                  <a:ext uri="{0D108BD9-81ED-4DB2-BD59-A6C34878D82A}">
                    <a16:rowId xmlns:a16="http://schemas.microsoft.com/office/drawing/2014/main" val="4043266741"/>
                  </a:ext>
                </a:extLst>
              </a:tr>
              <a:tr h="370840">
                <a:tc>
                  <a:txBody>
                    <a:bodyPr/>
                    <a:lstStyle/>
                    <a:p>
                      <a:pPr algn="l" fontAlgn="b"/>
                      <a:r>
                        <a:rPr lang="en-US" sz="1400" b="0" i="0" u="none" strike="noStrike" dirty="0">
                          <a:solidFill>
                            <a:srgbClr val="000000"/>
                          </a:solidFill>
                          <a:effectLst/>
                          <a:latin typeface="Calibri" panose="020F0502020204030204" pitchFamily="34" charset="0"/>
                        </a:rPr>
                        <a:t>Disclaimer &amp; Warranty</a:t>
                      </a:r>
                    </a:p>
                  </a:txBody>
                  <a:tcPr marL="9525" marR="9525" marT="9525" marB="0" anchor="b"/>
                </a:tc>
                <a:tc>
                  <a:txBody>
                    <a:bodyPr/>
                    <a:lstStyle/>
                    <a:p>
                      <a:pPr algn="l" fontAlgn="b"/>
                      <a:r>
                        <a:rPr lang="en-US" sz="1400" b="0" i="0" u="none" strike="noStrike">
                          <a:solidFill>
                            <a:srgbClr val="000000"/>
                          </a:solidFill>
                          <a:effectLst/>
                          <a:latin typeface="Calibri" panose="020F0502020204030204" pitchFamily="34" charset="0"/>
                        </a:rPr>
                        <a:t>site, warranty, service, content, information, material, website, merchantability_fitness</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8%</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64%</a:t>
                      </a:r>
                    </a:p>
                  </a:txBody>
                  <a:tcPr marL="9525" marR="9525" marT="9525" marB="0" anchor="b"/>
                </a:tc>
                <a:extLst>
                  <a:ext uri="{0D108BD9-81ED-4DB2-BD59-A6C34878D82A}">
                    <a16:rowId xmlns:a16="http://schemas.microsoft.com/office/drawing/2014/main" val="924719097"/>
                  </a:ext>
                </a:extLst>
              </a:tr>
              <a:tr h="370840">
                <a:tc>
                  <a:txBody>
                    <a:bodyPr/>
                    <a:lstStyle/>
                    <a:p>
                      <a:pPr algn="l" fontAlgn="b"/>
                      <a:r>
                        <a:rPr lang="en-US" sz="1400" b="0" i="0" u="none" strike="noStrike">
                          <a:solidFill>
                            <a:srgbClr val="000000"/>
                          </a:solidFill>
                          <a:effectLst/>
                          <a:latin typeface="Calibri" panose="020F0502020204030204" pitchFamily="34" charset="0"/>
                        </a:rPr>
                        <a:t>Termination</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service, right, notice, resolve, arbitration, sole, discretion, reserve</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33%</a:t>
                      </a:r>
                    </a:p>
                  </a:txBody>
                  <a:tcPr marL="9525" marR="9525" marT="9525" marB="0" anchor="b"/>
                </a:tc>
                <a:extLst>
                  <a:ext uri="{0D108BD9-81ED-4DB2-BD59-A6C34878D82A}">
                    <a16:rowId xmlns:a16="http://schemas.microsoft.com/office/drawing/2014/main" val="2985203970"/>
                  </a:ext>
                </a:extLst>
              </a:tr>
              <a:tr h="370840">
                <a:tc>
                  <a:txBody>
                    <a:bodyPr/>
                    <a:lstStyle/>
                    <a:p>
                      <a:pPr algn="l" fontAlgn="b"/>
                      <a:r>
                        <a:rPr lang="en-US" sz="1400" b="1" i="0" u="none" strike="noStrike" dirty="0">
                          <a:solidFill>
                            <a:srgbClr val="000000"/>
                          </a:solidFill>
                          <a:effectLst/>
                          <a:latin typeface="Calibri" panose="020F0502020204030204" pitchFamily="34" charset="0"/>
                        </a:rPr>
                        <a:t>Cookies</a:t>
                      </a:r>
                    </a:p>
                  </a:txBody>
                  <a:tcPr marL="9525" marR="9525" marT="9525" marB="0" anchor="b"/>
                </a:tc>
                <a:tc>
                  <a:txBody>
                    <a:bodyPr/>
                    <a:lstStyle/>
                    <a:p>
                      <a:pPr algn="l" fontAlgn="b"/>
                      <a:r>
                        <a:rPr lang="en-US" sz="1400" b="1" i="0" u="none" strike="noStrike" dirty="0">
                          <a:solidFill>
                            <a:srgbClr val="000000"/>
                          </a:solidFill>
                          <a:effectLst/>
                          <a:latin typeface="Calibri" panose="020F0502020204030204" pitchFamily="34" charset="0"/>
                        </a:rPr>
                        <a:t>information, website, cooky, site, service, browser, user, collect</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11%</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3604757048"/>
                  </a:ext>
                </a:extLst>
              </a:tr>
              <a:tr h="370840">
                <a:tc>
                  <a:txBody>
                    <a:bodyPr/>
                    <a:lstStyle/>
                    <a:p>
                      <a:pPr algn="l" fontAlgn="b"/>
                      <a:r>
                        <a:rPr lang="en-US" sz="1400" b="1" i="0" u="none" strike="noStrike" dirty="0">
                          <a:solidFill>
                            <a:srgbClr val="000000"/>
                          </a:solidFill>
                          <a:effectLst/>
                          <a:latin typeface="Calibri" panose="020F0502020204030204" pitchFamily="34" charset="0"/>
                        </a:rPr>
                        <a:t>Privacy Policy Introduction</a:t>
                      </a:r>
                    </a:p>
                  </a:txBody>
                  <a:tcPr marL="9525" marR="9525" marT="9525" marB="0" anchor="b"/>
                </a:tc>
                <a:tc>
                  <a:txBody>
                    <a:bodyPr/>
                    <a:lstStyle/>
                    <a:p>
                      <a:pPr algn="l" fontAlgn="b"/>
                      <a:r>
                        <a:rPr lang="en-US" sz="1400" b="1" i="0" u="none" strike="noStrike">
                          <a:solidFill>
                            <a:srgbClr val="000000"/>
                          </a:solidFill>
                          <a:effectLst/>
                          <a:latin typeface="Calibri" panose="020F0502020204030204" pitchFamily="34" charset="0"/>
                        </a:rPr>
                        <a:t>information, personal, data, service, provide, email, purpose, privacy</a:t>
                      </a:r>
                    </a:p>
                  </a:txBody>
                  <a:tcPr marL="9525" marR="9525" marT="9525" marB="0" anchor="b"/>
                </a:tc>
                <a:tc>
                  <a:txBody>
                    <a:bodyPr/>
                    <a:lstStyle/>
                    <a:p>
                      <a:pPr algn="r" fontAlgn="b"/>
                      <a:r>
                        <a:rPr lang="en-US" sz="1400" b="1" i="0" u="none" strike="noStrike">
                          <a:solidFill>
                            <a:srgbClr val="000000"/>
                          </a:solidFill>
                          <a:effectLst/>
                          <a:latin typeface="Calibri" panose="020F0502020204030204" pitchFamily="34" charset="0"/>
                        </a:rPr>
                        <a:t>29%</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88%</a:t>
                      </a:r>
                    </a:p>
                  </a:txBody>
                  <a:tcPr marL="9525" marR="9525" marT="9525" marB="0" anchor="b"/>
                </a:tc>
                <a:extLst>
                  <a:ext uri="{0D108BD9-81ED-4DB2-BD59-A6C34878D82A}">
                    <a16:rowId xmlns:a16="http://schemas.microsoft.com/office/drawing/2014/main" val="3445516931"/>
                  </a:ext>
                </a:extLst>
              </a:tr>
              <a:tr h="370840">
                <a:tc>
                  <a:txBody>
                    <a:bodyPr/>
                    <a:lstStyle/>
                    <a:p>
                      <a:pPr algn="l" fontAlgn="b"/>
                      <a:r>
                        <a:rPr lang="en-US" sz="1400" b="0" i="0" u="none" strike="noStrike">
                          <a:solidFill>
                            <a:srgbClr val="000000"/>
                          </a:solidFill>
                          <a:effectLst/>
                          <a:latin typeface="Calibri" panose="020F0502020204030204" pitchFamily="34" charset="0"/>
                        </a:rPr>
                        <a:t>Intellectual Property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right, content, property, material, trademark, service, otherwise, copyright</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7%</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55%</a:t>
                      </a:r>
                    </a:p>
                  </a:txBody>
                  <a:tcPr marL="9525" marR="9525" marT="9525" marB="0" anchor="b"/>
                </a:tc>
                <a:extLst>
                  <a:ext uri="{0D108BD9-81ED-4DB2-BD59-A6C34878D82A}">
                    <a16:rowId xmlns:a16="http://schemas.microsoft.com/office/drawing/2014/main" val="509810506"/>
                  </a:ext>
                </a:extLst>
              </a:tr>
              <a:tr h="370840">
                <a:tc>
                  <a:txBody>
                    <a:bodyPr/>
                    <a:lstStyle/>
                    <a:p>
                      <a:pPr algn="l" fontAlgn="b"/>
                      <a:r>
                        <a:rPr lang="en-US" sz="1400" b="1" i="0" u="none" strike="noStrike" dirty="0">
                          <a:solidFill>
                            <a:srgbClr val="000000"/>
                          </a:solidFill>
                          <a:effectLst/>
                          <a:latin typeface="Calibri" panose="020F0502020204030204" pitchFamily="34" charset="0"/>
                        </a:rPr>
                        <a:t>Changes</a:t>
                      </a:r>
                    </a:p>
                  </a:txBody>
                  <a:tcPr marL="9525" marR="9525" marT="9525" marB="0" anchor="b"/>
                </a:tc>
                <a:tc>
                  <a:txBody>
                    <a:bodyPr/>
                    <a:lstStyle/>
                    <a:p>
                      <a:pPr algn="l" fontAlgn="b"/>
                      <a:r>
                        <a:rPr lang="en-US" sz="1400" b="1" i="0" u="none" strike="noStrike" dirty="0">
                          <a:solidFill>
                            <a:srgbClr val="000000"/>
                          </a:solidFill>
                          <a:effectLst/>
                          <a:latin typeface="Calibri" panose="020F0502020204030204" pitchFamily="34" charset="0"/>
                        </a:rPr>
                        <a:t>term, service, website, site, policy, change, condition, privacy</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11%</a:t>
                      </a:r>
                    </a:p>
                  </a:txBody>
                  <a:tcPr marL="9525" marR="9525" marT="9525" marB="0" anchor="b"/>
                </a:tc>
                <a:tc>
                  <a:txBody>
                    <a:bodyPr/>
                    <a:lstStyle/>
                    <a:p>
                      <a:pPr algn="r" fontAlgn="b"/>
                      <a:r>
                        <a:rPr lang="en-US" sz="1400" b="1" i="0" u="none" strike="noStrike" dirty="0">
                          <a:solidFill>
                            <a:srgbClr val="000000"/>
                          </a:solidFill>
                          <a:effectLst/>
                          <a:latin typeface="Calibri" panose="020F0502020204030204" pitchFamily="34" charset="0"/>
                        </a:rPr>
                        <a:t>77%</a:t>
                      </a:r>
                    </a:p>
                  </a:txBody>
                  <a:tcPr marL="9525" marR="9525" marT="9525" marB="0" anchor="b"/>
                </a:tc>
                <a:extLst>
                  <a:ext uri="{0D108BD9-81ED-4DB2-BD59-A6C34878D82A}">
                    <a16:rowId xmlns:a16="http://schemas.microsoft.com/office/drawing/2014/main" val="3438580740"/>
                  </a:ext>
                </a:extLst>
              </a:tr>
              <a:tr h="370840">
                <a:tc>
                  <a:txBody>
                    <a:bodyPr/>
                    <a:lstStyle/>
                    <a:p>
                      <a:pPr algn="l" fontAlgn="b"/>
                      <a:r>
                        <a:rPr lang="en-US" sz="1400" b="0" i="0" u="none" strike="noStrike">
                          <a:solidFill>
                            <a:srgbClr val="000000"/>
                          </a:solidFill>
                          <a:effectLst/>
                          <a:latin typeface="Calibri" panose="020F0502020204030204" pitchFamily="34" charset="0"/>
                        </a:rPr>
                        <a:t>Limitation of Liability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shall, damage, agreement, loss, provision, liability, term, limitation</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8%</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61%</a:t>
                      </a:r>
                    </a:p>
                  </a:txBody>
                  <a:tcPr marL="9525" marR="9525" marT="9525" marB="0" anchor="b"/>
                </a:tc>
                <a:extLst>
                  <a:ext uri="{0D108BD9-81ED-4DB2-BD59-A6C34878D82A}">
                    <a16:rowId xmlns:a16="http://schemas.microsoft.com/office/drawing/2014/main" val="175201480"/>
                  </a:ext>
                </a:extLst>
              </a:tr>
              <a:tr h="370840">
                <a:tc>
                  <a:txBody>
                    <a:bodyPr/>
                    <a:lstStyle/>
                    <a:p>
                      <a:pPr algn="l" fontAlgn="b"/>
                      <a:r>
                        <a:rPr lang="en-US" sz="1400" b="0" i="0" u="none" strike="noStrike">
                          <a:solidFill>
                            <a:srgbClr val="000000"/>
                          </a:solidFill>
                          <a:effectLst/>
                          <a:latin typeface="Calibri" panose="020F0502020204030204" pitchFamily="34" charset="0"/>
                        </a:rPr>
                        <a:t>Indemnification</a:t>
                      </a:r>
                    </a:p>
                  </a:txBody>
                  <a:tcPr marL="9525" marR="9525" marT="9525" marB="0" anchor="b"/>
                </a:tc>
                <a:tc>
                  <a:txBody>
                    <a:bodyPr/>
                    <a:lstStyle/>
                    <a:p>
                      <a:pPr algn="l" fontAlgn="b"/>
                      <a:r>
                        <a:rPr lang="en-US" sz="1400" b="0" i="0" u="none" strike="noStrike" dirty="0" err="1">
                          <a:solidFill>
                            <a:srgbClr val="000000"/>
                          </a:solidFill>
                          <a:effectLst/>
                          <a:latin typeface="Calibri" panose="020F0502020204030204" pitchFamily="34" charset="0"/>
                        </a:rPr>
                        <a:t>attorney_fee</a:t>
                      </a:r>
                      <a:r>
                        <a:rPr lang="en-US" sz="1400" b="0" i="0" u="none" strike="noStrike" dirty="0">
                          <a:solidFill>
                            <a:srgbClr val="000000"/>
                          </a:solidFill>
                          <a:effectLst/>
                          <a:latin typeface="Calibri" panose="020F0502020204030204" pitchFamily="34" charset="0"/>
                        </a:rPr>
                        <a:t>, party, claim, </a:t>
                      </a:r>
                      <a:r>
                        <a:rPr lang="en-US" sz="1400" b="0" i="0" u="none" strike="noStrike" dirty="0" err="1">
                          <a:solidFill>
                            <a:srgbClr val="000000"/>
                          </a:solidFill>
                          <a:effectLst/>
                          <a:latin typeface="Calibri" panose="020F0502020204030204" pitchFamily="34" charset="0"/>
                        </a:rPr>
                        <a:t>officer_director</a:t>
                      </a:r>
                      <a:r>
                        <a:rPr lang="en-US" sz="1400" b="0" i="0" u="none" strike="noStrike" dirty="0">
                          <a:solidFill>
                            <a:srgbClr val="000000"/>
                          </a:solidFill>
                          <a:effectLst/>
                          <a:latin typeface="Calibri" panose="020F0502020204030204" pitchFamily="34" charset="0"/>
                        </a:rPr>
                        <a:t>, employee, </a:t>
                      </a:r>
                      <a:r>
                        <a:rPr lang="en-US" sz="1400" b="0" i="0" u="none" strike="noStrike" dirty="0" err="1">
                          <a:solidFill>
                            <a:srgbClr val="000000"/>
                          </a:solidFill>
                          <a:effectLst/>
                          <a:latin typeface="Calibri" panose="020F0502020204030204" pitchFamily="34" charset="0"/>
                        </a:rPr>
                        <a:t>hard_drive</a:t>
                      </a:r>
                      <a:r>
                        <a:rPr lang="en-US" sz="1400" b="0" i="0" u="none" strike="noStrike" dirty="0">
                          <a:solidFill>
                            <a:srgbClr val="000000"/>
                          </a:solidFill>
                          <a:effectLst/>
                          <a:latin typeface="Calibri" panose="020F0502020204030204" pitchFamily="34" charset="0"/>
                        </a:rPr>
                        <a:t>, agent, including</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33%</a:t>
                      </a:r>
                    </a:p>
                  </a:txBody>
                  <a:tcPr marL="9525" marR="9525" marT="9525" marB="0" anchor="b"/>
                </a:tc>
                <a:extLst>
                  <a:ext uri="{0D108BD9-81ED-4DB2-BD59-A6C34878D82A}">
                    <a16:rowId xmlns:a16="http://schemas.microsoft.com/office/drawing/2014/main" val="1837120268"/>
                  </a:ext>
                </a:extLst>
              </a:tr>
              <a:tr h="370840">
                <a:tc>
                  <a:txBody>
                    <a:bodyPr/>
                    <a:lstStyle/>
                    <a:p>
                      <a:pPr algn="l" fontAlgn="b"/>
                      <a:r>
                        <a:rPr lang="en-US" sz="1400" b="0" i="0" u="none" strike="noStrike" dirty="0">
                          <a:solidFill>
                            <a:srgbClr val="000000"/>
                          </a:solidFill>
                          <a:effectLst/>
                          <a:latin typeface="Calibri" panose="020F0502020204030204" pitchFamily="34" charset="0"/>
                        </a:rPr>
                        <a:t>Use License &amp; Accuracy</a:t>
                      </a:r>
                    </a:p>
                  </a:txBody>
                  <a:tcPr marL="9525" marR="9525" marT="9525" marB="0" anchor="b"/>
                </a:tc>
                <a:tc>
                  <a:txBody>
                    <a:bodyPr/>
                    <a:lstStyle/>
                    <a:p>
                      <a:pPr algn="l" fontAlgn="b"/>
                      <a:r>
                        <a:rPr lang="en-US" sz="1400" b="0" i="0" u="none" strike="noStrike" dirty="0">
                          <a:solidFill>
                            <a:srgbClr val="000000"/>
                          </a:solidFill>
                          <a:effectLst/>
                          <a:latin typeface="Calibri" panose="020F0502020204030204" pitchFamily="34" charset="0"/>
                        </a:rPr>
                        <a:t>medium, material, </a:t>
                      </a:r>
                      <a:r>
                        <a:rPr lang="en-US" sz="1400" b="0" i="0" u="none" strike="noStrike" dirty="0" err="1">
                          <a:solidFill>
                            <a:srgbClr val="000000"/>
                          </a:solidFill>
                          <a:effectLst/>
                          <a:latin typeface="Calibri" panose="020F0502020204030204" pitchFamily="34" charset="0"/>
                        </a:rPr>
                        <a:t>social_medium</a:t>
                      </a:r>
                      <a:r>
                        <a:rPr lang="en-US" sz="1400" b="0" i="0" u="none" strike="noStrike" dirty="0">
                          <a:solidFill>
                            <a:srgbClr val="000000"/>
                          </a:solidFill>
                          <a:effectLst/>
                          <a:latin typeface="Calibri" panose="020F0502020204030204" pitchFamily="34" charset="0"/>
                        </a:rPr>
                        <a:t>, social, digital, network, licensee, site</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27%</a:t>
                      </a:r>
                    </a:p>
                  </a:txBody>
                  <a:tcPr marL="9525" marR="9525" marT="9525" marB="0" anchor="b"/>
                </a:tc>
                <a:extLst>
                  <a:ext uri="{0D108BD9-81ED-4DB2-BD59-A6C34878D82A}">
                    <a16:rowId xmlns:a16="http://schemas.microsoft.com/office/drawing/2014/main" val="2352107326"/>
                  </a:ext>
                </a:extLst>
              </a:tr>
              <a:tr h="370840">
                <a:tc>
                  <a:txBody>
                    <a:bodyPr/>
                    <a:lstStyle/>
                    <a:p>
                      <a:pPr algn="l" fontAlgn="b"/>
                      <a:r>
                        <a:rPr lang="en-US" sz="1400" b="0" i="0" u="none" strike="noStrike" dirty="0">
                          <a:solidFill>
                            <a:srgbClr val="000000"/>
                          </a:solidFill>
                          <a:effectLst/>
                          <a:latin typeface="Calibri" panose="020F0502020204030204" pitchFamily="34" charset="0"/>
                        </a:rPr>
                        <a:t>Payment Terms</a:t>
                      </a:r>
                    </a:p>
                  </a:txBody>
                  <a:tcPr marL="9525" marR="9525" marT="9525" marB="0" anchor="b"/>
                </a:tc>
                <a:tc>
                  <a:txBody>
                    <a:bodyPr/>
                    <a:lstStyle/>
                    <a:p>
                      <a:pPr algn="l" fontAlgn="b"/>
                      <a:r>
                        <a:rPr lang="en-US" sz="1400" b="0" i="0" u="none" strike="noStrike" dirty="0" err="1">
                          <a:solidFill>
                            <a:srgbClr val="000000"/>
                          </a:solidFill>
                          <a:effectLst/>
                          <a:latin typeface="Calibri" panose="020F0502020204030204" pitchFamily="34" charset="0"/>
                        </a:rPr>
                        <a:t>credit_card</a:t>
                      </a:r>
                      <a:r>
                        <a:rPr lang="en-US" sz="1400" b="0" i="0" u="none" strike="noStrike" dirty="0">
                          <a:solidFill>
                            <a:srgbClr val="000000"/>
                          </a:solidFill>
                          <a:effectLst/>
                          <a:latin typeface="Calibri" panose="020F0502020204030204" pitchFamily="34" charset="0"/>
                        </a:rPr>
                        <a:t>, order, payment, customer, seller, buyer, product, credit</a:t>
                      </a: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38%</a:t>
                      </a:r>
                    </a:p>
                  </a:txBody>
                  <a:tcPr marL="9525" marR="9525" marT="9525" marB="0" anchor="b"/>
                </a:tc>
                <a:extLst>
                  <a:ext uri="{0D108BD9-81ED-4DB2-BD59-A6C34878D82A}">
                    <a16:rowId xmlns:a16="http://schemas.microsoft.com/office/drawing/2014/main" val="3386602996"/>
                  </a:ext>
                </a:extLst>
              </a:tr>
            </a:tbl>
          </a:graphicData>
        </a:graphic>
      </p:graphicFrame>
      <p:sp>
        <p:nvSpPr>
          <p:cNvPr id="4" name="Slide Number Placeholder 3">
            <a:extLst>
              <a:ext uri="{FF2B5EF4-FFF2-40B4-BE49-F238E27FC236}">
                <a16:creationId xmlns:a16="http://schemas.microsoft.com/office/drawing/2014/main" id="{32ECFEE3-7579-BC80-D02A-B70820C8A1BD}"/>
              </a:ext>
            </a:extLst>
          </p:cNvPr>
          <p:cNvSpPr>
            <a:spLocks noGrp="1"/>
          </p:cNvSpPr>
          <p:nvPr>
            <p:ph type="sldNum" sz="quarter" idx="12"/>
          </p:nvPr>
        </p:nvSpPr>
        <p:spPr/>
        <p:txBody>
          <a:bodyPr/>
          <a:lstStyle/>
          <a:p>
            <a:fld id="{D57F1E4F-1CFF-5643-939E-02111984F565}" type="slidenum">
              <a:rPr lang="en-US" smtClean="0"/>
              <a:t>60</a:t>
            </a:fld>
            <a:endParaRPr lang="en-US" dirty="0"/>
          </a:p>
        </p:txBody>
      </p:sp>
      <p:sp>
        <p:nvSpPr>
          <p:cNvPr id="3" name="TextBox 2">
            <a:extLst>
              <a:ext uri="{FF2B5EF4-FFF2-40B4-BE49-F238E27FC236}">
                <a16:creationId xmlns:a16="http://schemas.microsoft.com/office/drawing/2014/main" id="{C0398766-0B45-AD77-6C04-0C459CDDCDA0}"/>
              </a:ext>
            </a:extLst>
          </p:cNvPr>
          <p:cNvSpPr txBox="1"/>
          <p:nvPr/>
        </p:nvSpPr>
        <p:spPr>
          <a:xfrm>
            <a:off x="611564" y="6362209"/>
            <a:ext cx="7920872" cy="400110"/>
          </a:xfrm>
          <a:prstGeom prst="rect">
            <a:avLst/>
          </a:prstGeom>
          <a:noFill/>
        </p:spPr>
        <p:txBody>
          <a:bodyPr wrap="square">
            <a:spAutoFit/>
          </a:bodyPr>
          <a:lstStyle/>
          <a:p>
            <a:r>
              <a:rPr lang="en-US" sz="1000" dirty="0"/>
              <a:t>A Large-Scale Exploration of Terms of Service Documents on the Web. Soundarya Nurani </a:t>
            </a:r>
            <a:r>
              <a:rPr lang="en-US" sz="1000" dirty="0" err="1"/>
              <a:t>Sundareswara</a:t>
            </a:r>
            <a:r>
              <a:rPr lang="en-US" sz="1000" dirty="0"/>
              <a:t>, Mukund Srinath, Shomir Wilson and C. Lee Giles. In Proceedings of the 21st ACM Symposium on Document Engineering (</a:t>
            </a:r>
            <a:r>
              <a:rPr lang="en-US" sz="1000" dirty="0" err="1"/>
              <a:t>DocEng</a:t>
            </a:r>
            <a:r>
              <a:rPr lang="en-US" sz="1000" dirty="0"/>
              <a:t>), 2021.</a:t>
            </a:r>
          </a:p>
        </p:txBody>
      </p:sp>
    </p:spTree>
    <p:extLst>
      <p:ext uri="{BB962C8B-B14F-4D97-AF65-F5344CB8AC3E}">
        <p14:creationId xmlns:p14="http://schemas.microsoft.com/office/powerpoint/2010/main" val="852318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B277-5141-55FC-B608-29B7F1D65E62}"/>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87B98D15-4160-E171-CDB3-4D415C13A1D1}"/>
              </a:ext>
            </a:extLst>
          </p:cNvPr>
          <p:cNvSpPr>
            <a:spLocks noGrp="1"/>
          </p:cNvSpPr>
          <p:nvPr>
            <p:ph idx="1"/>
          </p:nvPr>
        </p:nvSpPr>
        <p:spPr>
          <a:xfrm>
            <a:off x="287194" y="1514316"/>
            <a:ext cx="4289568" cy="4195481"/>
          </a:xfrm>
        </p:spPr>
        <p:txBody>
          <a:bodyPr/>
          <a:lstStyle/>
          <a:p>
            <a:r>
              <a:rPr lang="en-US" dirty="0"/>
              <a:t>Determining whether legal experts' intuitions about privacy policy contents are correct</a:t>
            </a:r>
          </a:p>
          <a:p>
            <a:r>
              <a:rPr lang="en-US" dirty="0"/>
              <a:t>Exploring terms of use for privacy content</a:t>
            </a:r>
          </a:p>
          <a:p>
            <a:r>
              <a:rPr lang="en-US" dirty="0"/>
              <a:t>Detecting app compliance with privacy laws</a:t>
            </a:r>
          </a:p>
          <a:p>
            <a:r>
              <a:rPr lang="en-US" dirty="0"/>
              <a:t>Building question answering systems</a:t>
            </a:r>
          </a:p>
        </p:txBody>
      </p:sp>
      <p:sp>
        <p:nvSpPr>
          <p:cNvPr id="4" name="Slide Number Placeholder 3">
            <a:extLst>
              <a:ext uri="{FF2B5EF4-FFF2-40B4-BE49-F238E27FC236}">
                <a16:creationId xmlns:a16="http://schemas.microsoft.com/office/drawing/2014/main" id="{C8EC447A-22AB-7084-BA92-77B1B7CCB378}"/>
              </a:ext>
            </a:extLst>
          </p:cNvPr>
          <p:cNvSpPr>
            <a:spLocks noGrp="1"/>
          </p:cNvSpPr>
          <p:nvPr>
            <p:ph type="sldNum" sz="quarter" idx="12"/>
          </p:nvPr>
        </p:nvSpPr>
        <p:spPr/>
        <p:txBody>
          <a:bodyPr/>
          <a:lstStyle/>
          <a:p>
            <a:fld id="{D57F1E4F-1CFF-5643-939E-02111984F565}" type="slidenum">
              <a:rPr lang="en-US" smtClean="0"/>
              <a:t>61</a:t>
            </a:fld>
            <a:endParaRPr lang="en-US" dirty="0"/>
          </a:p>
        </p:txBody>
      </p:sp>
      <p:pic>
        <p:nvPicPr>
          <p:cNvPr id="5" name="Picture 4">
            <a:extLst>
              <a:ext uri="{FF2B5EF4-FFF2-40B4-BE49-F238E27FC236}">
                <a16:creationId xmlns:a16="http://schemas.microsoft.com/office/drawing/2014/main" id="{643EDDC6-8026-EBE2-6F6C-A8CE2AEB1833}"/>
              </a:ext>
            </a:extLst>
          </p:cNvPr>
          <p:cNvPicPr>
            <a:picLocks noChangeAspect="1"/>
          </p:cNvPicPr>
          <p:nvPr/>
        </p:nvPicPr>
        <p:blipFill>
          <a:blip r:embed="rId2"/>
          <a:stretch>
            <a:fillRect/>
          </a:stretch>
        </p:blipFill>
        <p:spPr>
          <a:xfrm>
            <a:off x="4576762" y="2252196"/>
            <a:ext cx="4469084" cy="2896273"/>
          </a:xfrm>
          <a:prstGeom prst="rect">
            <a:avLst/>
          </a:prstGeom>
        </p:spPr>
      </p:pic>
      <p:sp>
        <p:nvSpPr>
          <p:cNvPr id="6" name="TextBox 5">
            <a:extLst>
              <a:ext uri="{FF2B5EF4-FFF2-40B4-BE49-F238E27FC236}">
                <a16:creationId xmlns:a16="http://schemas.microsoft.com/office/drawing/2014/main" id="{F65C0882-6BB1-70C5-850A-49ACFD2C6219}"/>
              </a:ext>
            </a:extLst>
          </p:cNvPr>
          <p:cNvSpPr txBox="1"/>
          <p:nvPr/>
        </p:nvSpPr>
        <p:spPr>
          <a:xfrm>
            <a:off x="287194" y="5343684"/>
            <a:ext cx="8856806" cy="1569660"/>
          </a:xfrm>
          <a:prstGeom prst="rect">
            <a:avLst/>
          </a:prstGeom>
          <a:noFill/>
        </p:spPr>
        <p:txBody>
          <a:bodyPr wrap="square">
            <a:spAutoFit/>
          </a:bodyPr>
          <a:lstStyle/>
          <a:p>
            <a:r>
              <a:rPr lang="en-US" sz="800" dirty="0"/>
              <a:t>From Prescription to Description: Mapping the GDPR to a Privacy Policy Corpus Annotation Scheme. Ellen </a:t>
            </a:r>
            <a:r>
              <a:rPr lang="en-US" sz="800" dirty="0" err="1"/>
              <a:t>Poplavska</a:t>
            </a:r>
            <a:r>
              <a:rPr lang="en-US" sz="800" dirty="0"/>
              <a:t>, Thomas B. Norton, Shomir Wilson, and Norman </a:t>
            </a:r>
            <a:r>
              <a:rPr lang="en-US" sz="800" dirty="0" err="1"/>
              <a:t>Sadeh</a:t>
            </a:r>
            <a:r>
              <a:rPr lang="en-US" sz="800" dirty="0"/>
              <a:t>. In Proceedings of the 33rd International Conference on Legal Knowledge and Information Systems (JURIX), December 9-11, 2020.</a:t>
            </a:r>
          </a:p>
          <a:p>
            <a:endParaRPr lang="en-US" sz="800" dirty="0"/>
          </a:p>
          <a:p>
            <a:r>
              <a:rPr lang="en-US" sz="800" dirty="0"/>
              <a:t>Question Answering for Privacy Policies: Combining Computational and Legal Perspectives. </a:t>
            </a:r>
            <a:r>
              <a:rPr lang="en-US" sz="800" dirty="0" err="1"/>
              <a:t>Abhilasha</a:t>
            </a:r>
            <a:r>
              <a:rPr lang="en-US" sz="800" dirty="0"/>
              <a:t> </a:t>
            </a:r>
            <a:r>
              <a:rPr lang="en-US" sz="800" dirty="0" err="1"/>
              <a:t>Ravichander</a:t>
            </a:r>
            <a:r>
              <a:rPr lang="en-US" sz="800" dirty="0"/>
              <a:t>, Alan Black, Shomir Wilson, Thomas Norton, and Norman </a:t>
            </a:r>
            <a:r>
              <a:rPr lang="en-US" sz="800" dirty="0" err="1"/>
              <a:t>Sadeh</a:t>
            </a:r>
            <a:r>
              <a:rPr lang="en-US" sz="800" dirty="0"/>
              <a:t>. In Proceedings of the 2019 Conference on Empirical Methods in Natural Language Processing, November 3-7, 2019.</a:t>
            </a:r>
          </a:p>
          <a:p>
            <a:endParaRPr lang="en-US" sz="800" dirty="0"/>
          </a:p>
          <a:p>
            <a:r>
              <a:rPr lang="en-US" sz="800" dirty="0"/>
              <a:t>Automated analysis of privacy requirements for mobile apps. Sebastian </a:t>
            </a:r>
            <a:r>
              <a:rPr lang="en-US" sz="800" dirty="0" err="1"/>
              <a:t>Zimmeck</a:t>
            </a:r>
            <a:r>
              <a:rPr lang="en-US" sz="800" dirty="0"/>
              <a:t>, </a:t>
            </a:r>
            <a:r>
              <a:rPr lang="en-US" sz="800" dirty="0" err="1"/>
              <a:t>Ziqi</a:t>
            </a:r>
            <a:r>
              <a:rPr lang="en-US" sz="800" dirty="0"/>
              <a:t> Wang, </a:t>
            </a:r>
            <a:r>
              <a:rPr lang="en-US" sz="800" dirty="0" err="1"/>
              <a:t>Lieyong</a:t>
            </a:r>
            <a:r>
              <a:rPr lang="en-US" sz="800" dirty="0"/>
              <a:t> Zou, Roger Iyengar, Bin Liu, Florian Schaub, Shomir Wilson, Norman </a:t>
            </a:r>
            <a:r>
              <a:rPr lang="en-US" sz="800" dirty="0" err="1"/>
              <a:t>Sadeh</a:t>
            </a:r>
            <a:r>
              <a:rPr lang="en-US" sz="800" dirty="0"/>
              <a:t>, Steven M. </a:t>
            </a:r>
            <a:r>
              <a:rPr lang="en-US" sz="800" dirty="0" err="1"/>
              <a:t>Bellovin</a:t>
            </a:r>
            <a:r>
              <a:rPr lang="en-US" sz="800" dirty="0"/>
              <a:t>, and Joel </a:t>
            </a:r>
            <a:r>
              <a:rPr lang="en-US" sz="800" dirty="0" err="1"/>
              <a:t>Reidenberg</a:t>
            </a:r>
            <a:r>
              <a:rPr lang="en-US" sz="800" dirty="0"/>
              <a:t>. In Proceedings of the Network and Distributed System Security Symposium, San Diego, California, March 2017.</a:t>
            </a:r>
          </a:p>
          <a:p>
            <a:endParaRPr lang="en-US" sz="800" dirty="0"/>
          </a:p>
          <a:p>
            <a:r>
              <a:rPr lang="en-US" sz="800" dirty="0"/>
              <a:t>A Large-Scale Exploration of Terms of Service Documents on the Web. Soundarya Nurani </a:t>
            </a:r>
            <a:r>
              <a:rPr lang="en-US" sz="800" dirty="0" err="1"/>
              <a:t>Sundareswara</a:t>
            </a:r>
            <a:r>
              <a:rPr lang="en-US" sz="800" dirty="0"/>
              <a:t>, Mukund Srinath, Shomir Wilson and C. Lee Giles. In Proceedings of the 21st ACM Symposium on Document Engineering (</a:t>
            </a:r>
            <a:r>
              <a:rPr lang="en-US" sz="800" dirty="0" err="1"/>
              <a:t>DocEng</a:t>
            </a:r>
            <a:r>
              <a:rPr lang="en-US" sz="800" dirty="0"/>
              <a:t>), 2021.</a:t>
            </a:r>
          </a:p>
          <a:p>
            <a:endParaRPr lang="en-US" sz="800" dirty="0"/>
          </a:p>
        </p:txBody>
      </p:sp>
    </p:spTree>
    <p:extLst>
      <p:ext uri="{BB962C8B-B14F-4D97-AF65-F5344CB8AC3E}">
        <p14:creationId xmlns:p14="http://schemas.microsoft.com/office/powerpoint/2010/main" val="25834774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2D98-B34C-7D0B-C446-3AC90523F416}"/>
              </a:ext>
            </a:extLst>
          </p:cNvPr>
          <p:cNvSpPr>
            <a:spLocks noGrp="1"/>
          </p:cNvSpPr>
          <p:nvPr>
            <p:ph type="title"/>
          </p:nvPr>
        </p:nvSpPr>
        <p:spPr/>
        <p:txBody>
          <a:bodyPr/>
          <a:lstStyle/>
          <a:p>
            <a:r>
              <a:rPr lang="en-US" dirty="0"/>
              <a:t>2023-01-31 Privacy Seminar Post Mortem</a:t>
            </a:r>
          </a:p>
        </p:txBody>
      </p:sp>
      <p:sp>
        <p:nvSpPr>
          <p:cNvPr id="3" name="Content Placeholder 2">
            <a:extLst>
              <a:ext uri="{FF2B5EF4-FFF2-40B4-BE49-F238E27FC236}">
                <a16:creationId xmlns:a16="http://schemas.microsoft.com/office/drawing/2014/main" id="{6E3A8D3A-F371-6104-E153-1FF7709C12E4}"/>
              </a:ext>
            </a:extLst>
          </p:cNvPr>
          <p:cNvSpPr>
            <a:spLocks noGrp="1"/>
          </p:cNvSpPr>
          <p:nvPr>
            <p:ph idx="1"/>
          </p:nvPr>
        </p:nvSpPr>
        <p:spPr/>
        <p:txBody>
          <a:bodyPr/>
          <a:lstStyle/>
          <a:p>
            <a:r>
              <a:rPr lang="en-US" dirty="0"/>
              <a:t>The talk ran long. After the section about privacy policies and text about privacy I covered material more quickly and had to skip some slides.</a:t>
            </a:r>
          </a:p>
          <a:p>
            <a:r>
              <a:rPr lang="en-US" dirty="0"/>
              <a:t>I need to work on my diction: more pauses, more of a conversational tone. </a:t>
            </a:r>
            <a:r>
              <a:rPr lang="en-US"/>
              <a:t>Less “NLG” </a:t>
            </a:r>
            <a:r>
              <a:rPr lang="en-US" dirty="0"/>
              <a:t>and more about keeping an </a:t>
            </a:r>
            <a:r>
              <a:rPr lang="en-US"/>
              <a:t>audience’s attention.</a:t>
            </a:r>
            <a:endParaRPr lang="en-US" dirty="0"/>
          </a:p>
          <a:p>
            <a:r>
              <a:rPr lang="en-US" dirty="0"/>
              <a:t>Some people were confused about the international privacy law corpus. They thought it was about privacy policies.</a:t>
            </a:r>
          </a:p>
        </p:txBody>
      </p:sp>
      <p:sp>
        <p:nvSpPr>
          <p:cNvPr id="4" name="Slide Number Placeholder 3">
            <a:extLst>
              <a:ext uri="{FF2B5EF4-FFF2-40B4-BE49-F238E27FC236}">
                <a16:creationId xmlns:a16="http://schemas.microsoft.com/office/drawing/2014/main" id="{162ADD11-1354-BB16-8F16-6B88AE4EB9B2}"/>
              </a:ext>
            </a:extLst>
          </p:cNvPr>
          <p:cNvSpPr>
            <a:spLocks noGrp="1"/>
          </p:cNvSpPr>
          <p:nvPr>
            <p:ph type="sldNum" sz="quarter" idx="12"/>
          </p:nvPr>
        </p:nvSpPr>
        <p:spPr/>
        <p:txBody>
          <a:bodyPr/>
          <a:lstStyle/>
          <a:p>
            <a:fld id="{D57F1E4F-1CFF-5643-939E-02111984F565}" type="slidenum">
              <a:rPr lang="en-US" smtClean="0"/>
              <a:t>62</a:t>
            </a:fld>
            <a:endParaRPr lang="en-US" dirty="0"/>
          </a:p>
        </p:txBody>
      </p:sp>
    </p:spTree>
    <p:extLst>
      <p:ext uri="{BB962C8B-B14F-4D97-AF65-F5344CB8AC3E}">
        <p14:creationId xmlns:p14="http://schemas.microsoft.com/office/powerpoint/2010/main" val="2818072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Who Cares About Privacy?</a:t>
            </a:r>
          </a:p>
        </p:txBody>
      </p:sp>
      <p:sp>
        <p:nvSpPr>
          <p:cNvPr id="16" name="Rectangle 15">
            <a:extLst>
              <a:ext uri="{FF2B5EF4-FFF2-40B4-BE49-F238E27FC236}">
                <a16:creationId xmlns:a16="http://schemas.microsoft.com/office/drawing/2014/main" id="{5A0E7689-F085-184F-89B4-4FEC8F4FF619}"/>
              </a:ext>
            </a:extLst>
          </p:cNvPr>
          <p:cNvSpPr/>
          <p:nvPr/>
        </p:nvSpPr>
        <p:spPr>
          <a:xfrm>
            <a:off x="2423160" y="6434629"/>
            <a:ext cx="5577839" cy="369332"/>
          </a:xfrm>
          <a:prstGeom prst="rect">
            <a:avLst/>
          </a:prstGeom>
        </p:spPr>
        <p:txBody>
          <a:bodyPr wrap="square">
            <a:spAutoFit/>
          </a:bodyPr>
          <a:lstStyle/>
          <a:p>
            <a:r>
              <a:rPr lang="en-US" sz="900" dirty="0"/>
              <a:t>The Economist, December 13, 2019.</a:t>
            </a:r>
          </a:p>
          <a:p>
            <a:r>
              <a:rPr lang="en-US" sz="900" dirty="0"/>
              <a:t>Forbes, October 21, 2019.</a:t>
            </a:r>
          </a:p>
        </p:txBody>
      </p:sp>
      <p:pic>
        <p:nvPicPr>
          <p:cNvPr id="5" name="Picture 4">
            <a:extLst>
              <a:ext uri="{FF2B5EF4-FFF2-40B4-BE49-F238E27FC236}">
                <a16:creationId xmlns:a16="http://schemas.microsoft.com/office/drawing/2014/main" id="{B9236050-6934-9842-94E5-B56DA08DB8B3}"/>
              </a:ext>
            </a:extLst>
          </p:cNvPr>
          <p:cNvPicPr>
            <a:picLocks noChangeAspect="1"/>
          </p:cNvPicPr>
          <p:nvPr/>
        </p:nvPicPr>
        <p:blipFill>
          <a:blip r:embed="rId3"/>
          <a:stretch>
            <a:fillRect/>
          </a:stretch>
        </p:blipFill>
        <p:spPr>
          <a:xfrm>
            <a:off x="915521" y="2467601"/>
            <a:ext cx="4933255" cy="866866"/>
          </a:xfrm>
          <a:prstGeom prst="rect">
            <a:avLst/>
          </a:prstGeom>
        </p:spPr>
      </p:pic>
      <p:pic>
        <p:nvPicPr>
          <p:cNvPr id="7" name="Picture 6">
            <a:extLst>
              <a:ext uri="{FF2B5EF4-FFF2-40B4-BE49-F238E27FC236}">
                <a16:creationId xmlns:a16="http://schemas.microsoft.com/office/drawing/2014/main" id="{10F58B4C-501C-DA43-BA28-A1DEF1694351}"/>
              </a:ext>
            </a:extLst>
          </p:cNvPr>
          <p:cNvPicPr>
            <a:picLocks noChangeAspect="1"/>
          </p:cNvPicPr>
          <p:nvPr/>
        </p:nvPicPr>
        <p:blipFill>
          <a:blip r:embed="rId4"/>
          <a:stretch>
            <a:fillRect/>
          </a:stretch>
        </p:blipFill>
        <p:spPr>
          <a:xfrm>
            <a:off x="4316137" y="3948821"/>
            <a:ext cx="3317470" cy="932738"/>
          </a:xfrm>
          <a:prstGeom prst="rect">
            <a:avLst/>
          </a:prstGeom>
        </p:spPr>
      </p:pic>
      <p:sp>
        <p:nvSpPr>
          <p:cNvPr id="4" name="Slide Number Placeholder 3">
            <a:extLst>
              <a:ext uri="{FF2B5EF4-FFF2-40B4-BE49-F238E27FC236}">
                <a16:creationId xmlns:a16="http://schemas.microsoft.com/office/drawing/2014/main" id="{6E436107-A27F-DFC2-F7CB-3960DE506D79}"/>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3698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Policies: Status Quo</a:t>
            </a:r>
          </a:p>
        </p:txBody>
      </p:sp>
      <p:sp>
        <p:nvSpPr>
          <p:cNvPr id="5" name="Content Placeholder 4"/>
          <p:cNvSpPr>
            <a:spLocks noGrp="1"/>
          </p:cNvSpPr>
          <p:nvPr>
            <p:ph idx="1"/>
          </p:nvPr>
        </p:nvSpPr>
        <p:spPr/>
        <p:txBody>
          <a:bodyPr>
            <a:normAutofit fontScale="25000" lnSpcReduction="20000"/>
          </a:bodyPr>
          <a:lstStyle/>
          <a:p>
            <a:pPr marL="0" indent="0">
              <a:spcBef>
                <a:spcPts val="0"/>
              </a:spcBef>
              <a:buNone/>
            </a:pPr>
            <a:r>
              <a:rPr lang="en-US" dirty="0"/>
              <a:t>Kids and parents click here!</a:t>
            </a:r>
          </a:p>
          <a:p>
            <a:pPr marL="0" indent="0">
              <a:spcBef>
                <a:spcPts val="0"/>
              </a:spcBef>
              <a:buNone/>
            </a:pPr>
            <a:endParaRPr lang="en-US" dirty="0"/>
          </a:p>
          <a:p>
            <a:pPr marL="0" indent="0">
              <a:spcBef>
                <a:spcPts val="0"/>
              </a:spcBef>
              <a:buNone/>
            </a:pPr>
            <a:r>
              <a:rPr lang="en-US" dirty="0"/>
              <a:t>The following Privacy Policy summarizes the various ways that Condé Nast Digital (“Service Provider,” “we” or “our”) treats the information you provide while using </a:t>
            </a:r>
            <a:r>
              <a:rPr lang="en-US" dirty="0" err="1"/>
              <a:t>www.wired.com</a:t>
            </a:r>
            <a:r>
              <a:rPr lang="en-US" dirty="0"/>
              <a:t> (“Website”). It is our goal to bring you information that is tailored to your individual needs and, at the same time, protect your privacy.</a:t>
            </a:r>
          </a:p>
          <a:p>
            <a:pPr marL="0" indent="0">
              <a:spcBef>
                <a:spcPts val="0"/>
              </a:spcBef>
              <a:buNone/>
            </a:pPr>
            <a:endParaRPr lang="en-US" dirty="0"/>
          </a:p>
          <a:p>
            <a:pPr marL="0" indent="0">
              <a:spcBef>
                <a:spcPts val="0"/>
              </a:spcBef>
              <a:buNone/>
            </a:pPr>
            <a:r>
              <a:rPr lang="en-US" dirty="0"/>
              <a:t>Please read this Privacy Policy carefully. You can access the Privacy Policy any time at http://</a:t>
            </a:r>
            <a:r>
              <a:rPr lang="en-US" dirty="0" err="1"/>
              <a:t>www.condenast.com</a:t>
            </a:r>
            <a:r>
              <a:rPr lang="en-US" dirty="0"/>
              <a:t>/</a:t>
            </a:r>
            <a:r>
              <a:rPr lang="en-US" dirty="0" err="1"/>
              <a:t>privacy-policy#privacypolicy</a:t>
            </a:r>
            <a:r>
              <a:rPr lang="en-US" dirty="0"/>
              <a:t>. Your use of and/or registration on any aspect of the Website will constitute your agreement to this Privacy Policy. If you cannot agree with the terms and conditions of this Privacy Policy, please do not use the Website. This Privacy Policy does not cover information collected elsewhere, including without limitation offline and on sites linked to from the Website.</a:t>
            </a:r>
          </a:p>
          <a:p>
            <a:pPr marL="0" indent="0">
              <a:spcBef>
                <a:spcPts val="0"/>
              </a:spcBef>
              <a:buNone/>
            </a:pPr>
            <a:endParaRPr lang="en-US" dirty="0"/>
          </a:p>
          <a:p>
            <a:pPr marL="0" indent="0">
              <a:spcBef>
                <a:spcPts val="0"/>
              </a:spcBef>
              <a:buNone/>
            </a:pPr>
            <a:r>
              <a:rPr lang="en-US" dirty="0"/>
              <a:t>In addition to reviewing this Privacy Policy, please read our User Agreement. Your use of the Website constitutes agreement to its terms and conditions as well.</a:t>
            </a:r>
          </a:p>
          <a:p>
            <a:pPr marL="0" indent="0">
              <a:spcBef>
                <a:spcPts val="0"/>
              </a:spcBef>
              <a:buNone/>
            </a:pPr>
            <a:endParaRPr lang="en-US" dirty="0"/>
          </a:p>
          <a:p>
            <a:pPr marL="0" indent="0">
              <a:spcBef>
                <a:spcPts val="0"/>
              </a:spcBef>
              <a:buNone/>
            </a:pPr>
            <a:r>
              <a:rPr lang="en-US" dirty="0"/>
              <a:t>This Privacy Policy may be modified from time to time; the date of the most recent revisions will appear on this page, so check back often. Continued access of the Website by you will constitute your acceptance of any changes or revisions to the Privacy Policy.</a:t>
            </a:r>
          </a:p>
          <a:p>
            <a:pPr marL="0" indent="0">
              <a:spcBef>
                <a:spcPts val="0"/>
              </a:spcBef>
              <a:buNone/>
            </a:pPr>
            <a:endParaRPr lang="en-US" dirty="0"/>
          </a:p>
          <a:p>
            <a:pPr marL="0" indent="0">
              <a:spcBef>
                <a:spcPts val="0"/>
              </a:spcBef>
              <a:buNone/>
            </a:pPr>
            <a:r>
              <a:rPr lang="en-US" dirty="0"/>
              <a:t>I. THE TYPE OF INFORMATION THE WEBSITE COLLECTS</a:t>
            </a:r>
          </a:p>
          <a:p>
            <a:pPr marL="0" indent="0">
              <a:spcBef>
                <a:spcPts val="0"/>
              </a:spcBef>
              <a:buNone/>
            </a:pPr>
            <a:endParaRPr lang="en-US" dirty="0"/>
          </a:p>
          <a:p>
            <a:pPr marL="0" indent="0">
              <a:spcBef>
                <a:spcPts val="0"/>
              </a:spcBef>
              <a:buNone/>
            </a:pPr>
            <a:r>
              <a:rPr lang="en-US" dirty="0"/>
              <a:t>The Website generally collects personally identifying information with your specific knowledge and consent. For instance, when you enter a sweepstakes or contest, complete a survey, make a purchase, subscribe to our publication(s), or register for any portion of our services, you are asked to provide information such as your e-mail address, name or phone number. Optional information such as your age or gender may also be requested.</a:t>
            </a:r>
          </a:p>
          <a:p>
            <a:pPr marL="0" indent="0">
              <a:spcBef>
                <a:spcPts val="0"/>
              </a:spcBef>
              <a:buNone/>
            </a:pPr>
            <a:endParaRPr lang="en-US" dirty="0"/>
          </a:p>
          <a:p>
            <a:pPr marL="0" indent="0">
              <a:spcBef>
                <a:spcPts val="0"/>
              </a:spcBef>
              <a:buNone/>
            </a:pPr>
            <a:r>
              <a:rPr lang="en-US" dirty="0"/>
              <a:t>Our servers may also automatically collect information about your computer when you visit the Website, including without limitation the type of browser software you use, the operating system you are running, the website that referred you, and your Internet Protocol (“IP”) address. Your IP address is usually associated with the place from which you enter the Internet, like your Internet Service Provider, your company or your university.</a:t>
            </a:r>
          </a:p>
          <a:p>
            <a:pPr marL="0" indent="0">
              <a:spcBef>
                <a:spcPts val="0"/>
              </a:spcBef>
              <a:buNone/>
            </a:pPr>
            <a:endParaRPr lang="en-US" dirty="0"/>
          </a:p>
          <a:p>
            <a:pPr marL="0" indent="0">
              <a:spcBef>
                <a:spcPts val="0"/>
              </a:spcBef>
              <a:buNone/>
            </a:pPr>
            <a:r>
              <a:rPr lang="en-US" dirty="0"/>
              <a:t>II. HOW THE WEBSITE USES INFORMATION PROVIDED BY YOU</a:t>
            </a:r>
          </a:p>
          <a:p>
            <a:pPr marL="0" indent="0">
              <a:spcBef>
                <a:spcPts val="0"/>
              </a:spcBef>
              <a:buNone/>
            </a:pPr>
            <a:endParaRPr lang="en-US" dirty="0"/>
          </a:p>
          <a:p>
            <a:pPr marL="0" indent="0">
              <a:spcBef>
                <a:spcPts val="0"/>
              </a:spcBef>
              <a:buNone/>
            </a:pPr>
            <a:r>
              <a:rPr lang="en-US" dirty="0"/>
              <a:t>Service Provider uses personally identifying information you supply through the Website to provide you with the service you have requested. For example, if you subscribe to any of our publications, we may use your e-mail address to send you a confirmation notice and your mailing address to send you the publication. Similarly, if you enter an online sweepstakes, we will use this information to notify you if you are a winner. We may also use the information to communicate with you about new features, products or services, and/or to improve the services that we offer by tailoring them to your needs.</a:t>
            </a:r>
          </a:p>
          <a:p>
            <a:pPr marL="0" indent="0">
              <a:spcBef>
                <a:spcPts val="0"/>
              </a:spcBef>
              <a:buNone/>
            </a:pPr>
            <a:endParaRPr lang="en-US" dirty="0"/>
          </a:p>
          <a:p>
            <a:pPr marL="0" indent="0">
              <a:spcBef>
                <a:spcPts val="0"/>
              </a:spcBef>
              <a:buNone/>
            </a:pPr>
            <a:r>
              <a:rPr lang="en-US" dirty="0"/>
              <a:t>Unless otherwise specified on the Website, Service Provider may sell or share personally identifying information with our affiliates and with carefully selected companies who we think can offer you services and products of interest to you. If you do not wish to have your personally identifying information shared, write to us at the street address set forth at the end of this document. If you do not wish to receive future commercial communications from us by e-mail, simply follow the unsubscribe instructions contained within the e-mail. If you’ve registered on any part of the Website, please use the mechanism on the Website that allows you to change or update your member preferences or information, if available, to keep all such date accurate and up-to-date. Otherwise, contact your Privacy Policy Coordinator as described below with your changes or click here to be removed from all Condé Nast Digital mailing lists.</a:t>
            </a:r>
          </a:p>
          <a:p>
            <a:pPr marL="0" indent="0">
              <a:spcBef>
                <a:spcPts val="0"/>
              </a:spcBef>
              <a:buNone/>
            </a:pPr>
            <a:endParaRPr lang="en-US" dirty="0"/>
          </a:p>
          <a:p>
            <a:pPr marL="0" indent="0">
              <a:spcBef>
                <a:spcPts val="0"/>
              </a:spcBef>
              <a:buNone/>
            </a:pPr>
            <a:r>
              <a:rPr lang="en-US" dirty="0"/>
              <a:t>We also allow access to our database by third parties that provide us with services, such as technical maintenance or forums and job search software, but only for the purpose of and to the extent necessary to provide those services. And if you choose to purchase items through features on the Website, we may forward your information to third parties for services such as credit card processing and order fulfillment. There are also times when you provide information about yourself to us in areas of the site that may be managed or participated in by third parties, such as auction services or shopping areas. In such cases, the information may be used by us and by such third party(</a:t>
            </a:r>
            <a:r>
              <a:rPr lang="en-US" dirty="0" err="1"/>
              <a:t>ies</a:t>
            </a:r>
            <a:r>
              <a:rPr lang="en-US" dirty="0"/>
              <a:t>), each pursuant to its own policies. We may also provide your information to our advertisers, so that they can serve ads to you that meet your needs or match your interests. While Service Provider will seek to require such third parties to follow appropriate privacy policies and will not authorize them to use this information except for the express purpose for which it is provided, Service Provider does not bear any responsibility for any actions or policies of third parties. We may also provide access to our database in order to cooperate with official investigations or legal proceedings, including, for example, in response to subpoenas, search warrants, court orders, or other legal process.</a:t>
            </a:r>
          </a:p>
          <a:p>
            <a:pPr marL="0" indent="0">
              <a:spcBef>
                <a:spcPts val="0"/>
              </a:spcBef>
              <a:buNone/>
            </a:pPr>
            <a:endParaRPr lang="en-US" dirty="0"/>
          </a:p>
          <a:p>
            <a:pPr marL="0" indent="0">
              <a:spcBef>
                <a:spcPts val="0"/>
              </a:spcBef>
              <a:buNone/>
            </a:pPr>
            <a:r>
              <a:rPr lang="en-US" dirty="0"/>
              <a:t>In addition, we reserve the right to use the information we collect about your computer, which may at times be able to identify you, for any lawful business purpose, including without limitation to help diagnose problems with our servers, to gather broad demographic information, and to otherwise administer our Website.</a:t>
            </a:r>
          </a:p>
          <a:p>
            <a:pPr marL="0" indent="0">
              <a:spcBef>
                <a:spcPts val="0"/>
              </a:spcBef>
              <a:buNone/>
            </a:pPr>
            <a:endParaRPr lang="en-US" dirty="0"/>
          </a:p>
          <a:p>
            <a:pPr marL="0" indent="0">
              <a:spcBef>
                <a:spcPts val="0"/>
              </a:spcBef>
              <a:buNone/>
            </a:pPr>
            <a:r>
              <a:rPr lang="en-US" dirty="0"/>
              <a:t>While your personally identifying information is protected as outlined above, we reserve the right to use, transfer, sell, and share aggregated, anonymous data about our users as a group for any business purpose, such as analyzing usage trends and seeking compatible advertisers and partners.</a:t>
            </a:r>
          </a:p>
          <a:p>
            <a:pPr marL="0" indent="0">
              <a:spcBef>
                <a:spcPts val="0"/>
              </a:spcBef>
              <a:buNone/>
            </a:pPr>
            <a:endParaRPr lang="en-US" dirty="0"/>
          </a:p>
          <a:p>
            <a:pPr marL="0" indent="0">
              <a:spcBef>
                <a:spcPts val="0"/>
              </a:spcBef>
              <a:buNone/>
            </a:pPr>
            <a:r>
              <a:rPr lang="en-US" dirty="0"/>
              <a:t>In addition, as our business changes, we may buy or sell various assets. In the event all or a portion of the assets owned or controlled by Service Provider, its parent or any subsidiary or affiliated entity are sold, assigned, transferred or acquired by another company, the information from and/or about our Website users may be among the transferred assets.</a:t>
            </a:r>
          </a:p>
          <a:p>
            <a:pPr marL="0" indent="0">
              <a:spcBef>
                <a:spcPts val="0"/>
              </a:spcBef>
              <a:buNone/>
            </a:pPr>
            <a:endParaRPr lang="en-US" dirty="0"/>
          </a:p>
        </p:txBody>
      </p:sp>
      <p:sp>
        <p:nvSpPr>
          <p:cNvPr id="7" name="Rectangle 6"/>
          <p:cNvSpPr/>
          <p:nvPr/>
        </p:nvSpPr>
        <p:spPr>
          <a:xfrm>
            <a:off x="2453640" y="6012747"/>
            <a:ext cx="6312408" cy="323165"/>
          </a:xfrm>
          <a:prstGeom prst="rect">
            <a:avLst/>
          </a:prstGeom>
        </p:spPr>
        <p:txBody>
          <a:bodyPr wrap="square">
            <a:spAutoFit/>
          </a:bodyPr>
          <a:lstStyle/>
          <a:p>
            <a:pPr hangingPunct="0"/>
            <a:r>
              <a:rPr lang="en-US" sz="1500" dirty="0"/>
              <a:t>http://</a:t>
            </a:r>
            <a:r>
              <a:rPr lang="en-US" sz="1500" dirty="0" err="1"/>
              <a:t>www.wired.com</a:t>
            </a:r>
            <a:r>
              <a:rPr lang="en-US" sz="1500" dirty="0"/>
              <a:t>/about/privacy-policy/</a:t>
            </a:r>
          </a:p>
        </p:txBody>
      </p:sp>
      <p:sp>
        <p:nvSpPr>
          <p:cNvPr id="3" name="Slide Number Placeholder 2">
            <a:extLst>
              <a:ext uri="{FF2B5EF4-FFF2-40B4-BE49-F238E27FC236}">
                <a16:creationId xmlns:a16="http://schemas.microsoft.com/office/drawing/2014/main" id="{C3595AB2-8CA2-6DA9-BF10-72598344B873}"/>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185596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Policies: Status Quo</a:t>
            </a:r>
          </a:p>
        </p:txBody>
      </p:sp>
      <p:sp>
        <p:nvSpPr>
          <p:cNvPr id="4" name="Content Placeholder 3"/>
          <p:cNvSpPr>
            <a:spLocks noGrp="1"/>
          </p:cNvSpPr>
          <p:nvPr>
            <p:ph idx="1"/>
          </p:nvPr>
        </p:nvSpPr>
        <p:spPr/>
        <p:txBody>
          <a:bodyPr>
            <a:normAutofit fontScale="25000" lnSpcReduction="20000"/>
          </a:bodyPr>
          <a:lstStyle/>
          <a:p>
            <a:pPr marL="0" indent="0">
              <a:spcBef>
                <a:spcPts val="0"/>
              </a:spcBef>
              <a:buNone/>
            </a:pPr>
            <a:r>
              <a:rPr lang="en-US" dirty="0"/>
              <a:t>III. COOKIES</a:t>
            </a:r>
          </a:p>
          <a:p>
            <a:pPr marL="0" indent="0">
              <a:spcBef>
                <a:spcPts val="0"/>
              </a:spcBef>
              <a:buNone/>
            </a:pPr>
            <a:endParaRPr lang="en-US" dirty="0"/>
          </a:p>
          <a:p>
            <a:pPr marL="0" indent="0">
              <a:spcBef>
                <a:spcPts val="0"/>
              </a:spcBef>
              <a:buNone/>
            </a:pPr>
            <a:r>
              <a:rPr lang="en-US" dirty="0"/>
              <a:t>You may have read about “cookies,” nuggets of information that are placed by a Website in a storage place on your own computer. We may use cookies to control the display of ads, to track usage patterns on the site, to deliver editorial content, and to record registration and personalization information. For example, if you register on any part of the Website and are given the option to save your display name and password on your computer, we can provide this convenience to you by placing a cookie on your computer. Our cookies may contain personally identifiable information and such cookies may be shared with our affiliates and other companies.</a:t>
            </a:r>
          </a:p>
          <a:p>
            <a:pPr marL="0" indent="0">
              <a:spcBef>
                <a:spcPts val="0"/>
              </a:spcBef>
              <a:buNone/>
            </a:pPr>
            <a:endParaRPr lang="en-US" dirty="0"/>
          </a:p>
          <a:p>
            <a:pPr marL="0" indent="0">
              <a:spcBef>
                <a:spcPts val="0"/>
              </a:spcBef>
              <a:buNone/>
            </a:pPr>
            <a:r>
              <a:rPr lang="en-US" dirty="0"/>
              <a:t>Some of our advertisers occasionally serve you cookies as well. We do not have control over cookies placed by advertisers.</a:t>
            </a:r>
          </a:p>
          <a:p>
            <a:pPr marL="0" indent="0">
              <a:spcBef>
                <a:spcPts val="0"/>
              </a:spcBef>
              <a:buNone/>
            </a:pPr>
            <a:endParaRPr lang="en-US" dirty="0"/>
          </a:p>
          <a:p>
            <a:pPr marL="0" indent="0">
              <a:spcBef>
                <a:spcPts val="0"/>
              </a:spcBef>
              <a:buNone/>
            </a:pPr>
            <a:r>
              <a:rPr lang="en-US" dirty="0"/>
              <a:t>We may also use advertising service vendors to help present advertisements on the Website. These vendors may use cookies, web beacons, or similar technologies to serve you advertisements tailored to interests you have shown by browsing on this and other sites you have visited, to determine whether you have seen a particular advertisement before and to avoid sending you duplicate advertisements. In doing so, these vendors may collect non-personal data such as your browser type, your operating system, Web pages visited, time of visits, content viewed, ads viewed, and other clickstream data. The use of cookies, web beacons, or similar technologies by these advertising service vendors is subject to their own privacy policies, not ours, and Service Provider disclaims all liability in connection therewith. If you do not want the benefits of these advertising cookies, you may be able to opt-out by visiting http://</a:t>
            </a:r>
            <a:r>
              <a:rPr lang="en-US" dirty="0" err="1"/>
              <a:t>www.networkadvertising.org</a:t>
            </a:r>
            <a:r>
              <a:rPr lang="en-US" dirty="0"/>
              <a:t>/</a:t>
            </a:r>
            <a:r>
              <a:rPr lang="en-US" dirty="0" err="1"/>
              <a:t>optout_nonppii.asp</a:t>
            </a:r>
            <a:r>
              <a:rPr lang="en-US" dirty="0"/>
              <a:t>.</a:t>
            </a:r>
          </a:p>
          <a:p>
            <a:pPr marL="0" indent="0">
              <a:spcBef>
                <a:spcPts val="0"/>
              </a:spcBef>
              <a:buNone/>
            </a:pPr>
            <a:endParaRPr lang="en-US" dirty="0"/>
          </a:p>
          <a:p>
            <a:pPr marL="0" indent="0">
              <a:spcBef>
                <a:spcPts val="0"/>
              </a:spcBef>
              <a:buNone/>
            </a:pPr>
            <a:r>
              <a:rPr lang="en-US" dirty="0"/>
              <a:t>If you don’t want any cookies, your Web browser likely includes an option that allows you to not accept them. However, if you set your browser to refuse cookies, some portions of the Website may not function properly.</a:t>
            </a:r>
          </a:p>
          <a:p>
            <a:pPr marL="0" indent="0">
              <a:spcBef>
                <a:spcPts val="0"/>
              </a:spcBef>
              <a:buNone/>
            </a:pPr>
            <a:endParaRPr lang="en-US" dirty="0"/>
          </a:p>
          <a:p>
            <a:pPr marL="0" indent="0">
              <a:spcBef>
                <a:spcPts val="0"/>
              </a:spcBef>
              <a:buNone/>
            </a:pPr>
            <a:r>
              <a:rPr lang="en-US" dirty="0"/>
              <a:t>IV. INFORMATION SECURITY AND NOTIFICATION</a:t>
            </a:r>
          </a:p>
          <a:p>
            <a:pPr marL="0" indent="0">
              <a:spcBef>
                <a:spcPts val="0"/>
              </a:spcBef>
              <a:buNone/>
            </a:pPr>
            <a:endParaRPr lang="en-US" dirty="0"/>
          </a:p>
          <a:p>
            <a:pPr marL="0" indent="0">
              <a:spcBef>
                <a:spcPts val="0"/>
              </a:spcBef>
              <a:buNone/>
            </a:pPr>
            <a:r>
              <a:rPr lang="en-US" dirty="0"/>
              <a:t>Because no data transmission over the Internet is completely secure, and no system of physical or electronic security is impenetrable, Service Provider can not guarantee the security of the information you send to us or the security of our servers or databases, and by using the Website you agree to assume all risk in connection with the information sent to us or collected by us when you use the Website. In the unlikely event that we believe that the security of your information in our possession or control may have been compromised, we may seek to notify you. If notification is appropriate, we may notify you by e-mail (provided we have your e-mail address).</a:t>
            </a:r>
          </a:p>
          <a:p>
            <a:pPr marL="0" indent="0">
              <a:spcBef>
                <a:spcPts val="0"/>
              </a:spcBef>
              <a:buNone/>
            </a:pPr>
            <a:endParaRPr lang="en-US" dirty="0"/>
          </a:p>
          <a:p>
            <a:pPr marL="0" indent="0">
              <a:spcBef>
                <a:spcPts val="0"/>
              </a:spcBef>
              <a:buNone/>
            </a:pPr>
            <a:endParaRPr lang="en-US" dirty="0"/>
          </a:p>
          <a:p>
            <a:pPr marL="0" indent="0">
              <a:spcBef>
                <a:spcPts val="0"/>
              </a:spcBef>
              <a:buNone/>
            </a:pPr>
            <a:r>
              <a:rPr lang="en-US" dirty="0"/>
              <a:t>V. KIDS AND PARENTS</a:t>
            </a:r>
          </a:p>
          <a:p>
            <a:pPr marL="0" indent="0">
              <a:spcBef>
                <a:spcPts val="0"/>
              </a:spcBef>
              <a:buNone/>
            </a:pPr>
            <a:endParaRPr lang="en-US" dirty="0"/>
          </a:p>
          <a:p>
            <a:pPr marL="0" indent="0">
              <a:spcBef>
                <a:spcPts val="0"/>
              </a:spcBef>
              <a:buNone/>
            </a:pPr>
            <a:r>
              <a:rPr lang="en-US" dirty="0"/>
              <a:t>This Website is not intended for use by children, especially those under age 13. No one under age 13 is allowed to provide any personal information or use our public discussion areas, forums and chats. Minors between the ages of 13 and 17 must get the permission of their parent(s) or legal guardian(s) before making purchases, including subscriptions, on this site.</a:t>
            </a:r>
          </a:p>
          <a:p>
            <a:pPr marL="0" indent="0">
              <a:spcBef>
                <a:spcPts val="0"/>
              </a:spcBef>
              <a:buNone/>
            </a:pPr>
            <a:endParaRPr lang="en-US" dirty="0"/>
          </a:p>
          <a:p>
            <a:pPr marL="0" indent="0">
              <a:spcBef>
                <a:spcPts val="0"/>
              </a:spcBef>
              <a:buNone/>
            </a:pPr>
            <a:r>
              <a:rPr lang="en-US" dirty="0"/>
              <a:t>If your children disclose information about themselves in publicly accessible areas of the Website, they may get unsolicited messages from other parties. Accordingly, you should tell them not to do so.</a:t>
            </a:r>
          </a:p>
          <a:p>
            <a:pPr marL="0" indent="0">
              <a:spcBef>
                <a:spcPts val="0"/>
              </a:spcBef>
              <a:buNone/>
            </a:pPr>
            <a:endParaRPr lang="en-US" dirty="0"/>
          </a:p>
          <a:p>
            <a:pPr marL="0" indent="0">
              <a:spcBef>
                <a:spcPts val="0"/>
              </a:spcBef>
              <a:buNone/>
            </a:pPr>
            <a:r>
              <a:rPr lang="en-US" dirty="0"/>
              <a:t>If you’re worried about your children’s activities or their privacy on our site, we encourage you to contact our Privacy Policy Coordinator as described below.</a:t>
            </a:r>
          </a:p>
          <a:p>
            <a:pPr marL="0" indent="0">
              <a:spcBef>
                <a:spcPts val="0"/>
              </a:spcBef>
              <a:buNone/>
            </a:pPr>
            <a:endParaRPr lang="en-US" dirty="0"/>
          </a:p>
          <a:p>
            <a:pPr marL="0" indent="0">
              <a:spcBef>
                <a:spcPts val="0"/>
              </a:spcBef>
              <a:buNone/>
            </a:pPr>
            <a:r>
              <a:rPr lang="en-US" dirty="0"/>
              <a:t>VI. PRIVACY POLICY COORDINATOR</a:t>
            </a:r>
          </a:p>
          <a:p>
            <a:pPr marL="0" indent="0">
              <a:spcBef>
                <a:spcPts val="0"/>
              </a:spcBef>
              <a:buNone/>
            </a:pPr>
            <a:endParaRPr lang="en-US" dirty="0"/>
          </a:p>
          <a:p>
            <a:pPr marL="0" indent="0">
              <a:spcBef>
                <a:spcPts val="0"/>
              </a:spcBef>
              <a:buNone/>
            </a:pPr>
            <a:r>
              <a:rPr lang="en-US" dirty="0"/>
              <a:t>To be removed from all Condé Nast Digital email lists, click here.</a:t>
            </a:r>
          </a:p>
          <a:p>
            <a:pPr marL="0" indent="0">
              <a:spcBef>
                <a:spcPts val="0"/>
              </a:spcBef>
              <a:buNone/>
            </a:pPr>
            <a:endParaRPr lang="en-US" dirty="0"/>
          </a:p>
          <a:p>
            <a:pPr marL="0" indent="0">
              <a:spcBef>
                <a:spcPts val="0"/>
              </a:spcBef>
              <a:buNone/>
            </a:pPr>
            <a:r>
              <a:rPr lang="en-US" dirty="0"/>
              <a:t>If you have any concerns or questions about any aspect of this policy, please feel free to contact our Privacy Policy Coordinator as follows:</a:t>
            </a:r>
          </a:p>
          <a:p>
            <a:pPr marL="0" indent="0">
              <a:spcBef>
                <a:spcPts val="0"/>
              </a:spcBef>
              <a:buNone/>
            </a:pPr>
            <a:endParaRPr lang="en-US" dirty="0"/>
          </a:p>
          <a:p>
            <a:pPr marL="0" indent="0">
              <a:spcBef>
                <a:spcPts val="0"/>
              </a:spcBef>
              <a:buNone/>
            </a:pPr>
            <a:r>
              <a:rPr lang="en-US" dirty="0"/>
              <a:t>Privacy Policy Coordinator</a:t>
            </a:r>
          </a:p>
          <a:p>
            <a:pPr marL="0" indent="0">
              <a:spcBef>
                <a:spcPts val="0"/>
              </a:spcBef>
              <a:buNone/>
            </a:pPr>
            <a:endParaRPr lang="en-US" dirty="0"/>
          </a:p>
          <a:p>
            <a:pPr marL="0" indent="0">
              <a:spcBef>
                <a:spcPts val="0"/>
              </a:spcBef>
              <a:buNone/>
            </a:pPr>
            <a:r>
              <a:rPr lang="en-US" dirty="0"/>
              <a:t>The Condé Nast Publications</a:t>
            </a:r>
          </a:p>
          <a:p>
            <a:pPr marL="0" indent="0">
              <a:spcBef>
                <a:spcPts val="0"/>
              </a:spcBef>
              <a:buNone/>
            </a:pPr>
            <a:endParaRPr lang="en-US" dirty="0"/>
          </a:p>
          <a:p>
            <a:pPr marL="0" indent="0">
              <a:spcBef>
                <a:spcPts val="0"/>
              </a:spcBef>
              <a:buNone/>
            </a:pPr>
            <a:r>
              <a:rPr lang="en-US" dirty="0"/>
              <a:t>1313 Market Street</a:t>
            </a:r>
          </a:p>
          <a:p>
            <a:pPr marL="0" indent="0">
              <a:spcBef>
                <a:spcPts val="0"/>
              </a:spcBef>
              <a:buNone/>
            </a:pPr>
            <a:endParaRPr lang="en-US" dirty="0"/>
          </a:p>
          <a:p>
            <a:pPr marL="0" indent="0">
              <a:spcBef>
                <a:spcPts val="0"/>
              </a:spcBef>
              <a:buNone/>
            </a:pPr>
            <a:r>
              <a:rPr lang="en-US" dirty="0"/>
              <a:t>Wilmington, DE 19801</a:t>
            </a:r>
          </a:p>
          <a:p>
            <a:pPr marL="0" indent="0">
              <a:spcBef>
                <a:spcPts val="0"/>
              </a:spcBef>
              <a:buNone/>
            </a:pPr>
            <a:endParaRPr lang="en-US" dirty="0"/>
          </a:p>
          <a:p>
            <a:pPr marL="0" indent="0">
              <a:spcBef>
                <a:spcPts val="0"/>
              </a:spcBef>
              <a:buNone/>
            </a:pPr>
            <a:r>
              <a:rPr lang="en-US" dirty="0" err="1"/>
              <a:t>Privacy_administration@condenast.com</a:t>
            </a:r>
            <a:endParaRPr lang="en-US" dirty="0"/>
          </a:p>
          <a:p>
            <a:pPr marL="0" indent="0">
              <a:buNone/>
            </a:pPr>
            <a:endParaRPr lang="en-US" dirty="0"/>
          </a:p>
        </p:txBody>
      </p:sp>
      <p:pic>
        <p:nvPicPr>
          <p:cNvPr id="8" name="Picture 7" descr="Big-boo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060" y="1963016"/>
            <a:ext cx="2566413" cy="3785137"/>
          </a:xfrm>
          <a:prstGeom prst="rect">
            <a:avLst/>
          </a:prstGeom>
        </p:spPr>
      </p:pic>
      <p:pic>
        <p:nvPicPr>
          <p:cNvPr id="7" name="Picture 6" descr="privacy-polic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321" y="3987440"/>
            <a:ext cx="907253" cy="909875"/>
          </a:xfrm>
          <a:prstGeom prst="rect">
            <a:avLst/>
          </a:prstGeom>
        </p:spPr>
      </p:pic>
      <p:sp>
        <p:nvSpPr>
          <p:cNvPr id="9" name="Rectangle 8"/>
          <p:cNvSpPr/>
          <p:nvPr/>
        </p:nvSpPr>
        <p:spPr>
          <a:xfrm>
            <a:off x="1841500" y="6234131"/>
            <a:ext cx="5799015" cy="400110"/>
          </a:xfrm>
          <a:prstGeom prst="rect">
            <a:avLst/>
          </a:prstGeom>
        </p:spPr>
        <p:txBody>
          <a:bodyPr wrap="square">
            <a:spAutoFit/>
          </a:bodyPr>
          <a:lstStyle/>
          <a:p>
            <a:r>
              <a:rPr lang="en-US" sz="1000" dirty="0"/>
              <a:t>http://img3.wikia.nocookie.net/__cb20140304030658/</a:t>
            </a:r>
            <a:r>
              <a:rPr lang="en-US" sz="1000" dirty="0" err="1"/>
              <a:t>degrassi</a:t>
            </a:r>
            <a:r>
              <a:rPr lang="en-US" sz="1000" dirty="0"/>
              <a:t>/images/9/9a/Big-</a:t>
            </a:r>
            <a:r>
              <a:rPr lang="en-US" sz="1000" dirty="0" err="1"/>
              <a:t>book.jpg</a:t>
            </a:r>
            <a:endParaRPr lang="en-US" sz="1000" dirty="0"/>
          </a:p>
          <a:p>
            <a:r>
              <a:rPr lang="en-US" sz="1000" dirty="0"/>
              <a:t>http://</a:t>
            </a:r>
            <a:r>
              <a:rPr lang="en-US" sz="1000" dirty="0" err="1"/>
              <a:t>thebriberyact.com</a:t>
            </a:r>
            <a:r>
              <a:rPr lang="en-US" sz="1000" dirty="0"/>
              <a:t>/</a:t>
            </a:r>
            <a:r>
              <a:rPr lang="en-US" sz="1000" dirty="0" err="1"/>
              <a:t>wp</a:t>
            </a:r>
            <a:r>
              <a:rPr lang="en-US" sz="1000" dirty="0"/>
              <a:t>-content/uploads/2010/09/privacy-</a:t>
            </a:r>
            <a:r>
              <a:rPr lang="en-US" sz="1000" dirty="0" err="1"/>
              <a:t>policy.jpg</a:t>
            </a:r>
            <a:endParaRPr lang="en-US" sz="1000" dirty="0"/>
          </a:p>
        </p:txBody>
      </p:sp>
      <p:sp>
        <p:nvSpPr>
          <p:cNvPr id="6" name="Content Placeholder 1"/>
          <p:cNvSpPr txBox="1">
            <a:spLocks/>
          </p:cNvSpPr>
          <p:nvPr/>
        </p:nvSpPr>
        <p:spPr>
          <a:xfrm>
            <a:off x="1029023" y="5838062"/>
            <a:ext cx="7029450" cy="483756"/>
          </a:xfrm>
          <a:prstGeom prst="rect">
            <a:avLst/>
          </a:prstGeom>
          <a:noFill/>
        </p:spPr>
        <p:txBody>
          <a:bodyPr vert="horz">
            <a:normAutofit fontScale="77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45720" indent="0" algn="ctr">
              <a:buFont typeface="Wingdings"/>
              <a:buNone/>
            </a:pPr>
            <a:r>
              <a:rPr lang="en-US" dirty="0">
                <a:solidFill>
                  <a:srgbClr val="FF0000"/>
                </a:solidFill>
              </a:rPr>
              <a:t>Privacy policies are essentially read by no one</a:t>
            </a:r>
          </a:p>
        </p:txBody>
      </p:sp>
      <p:sp>
        <p:nvSpPr>
          <p:cNvPr id="3" name="Slide Number Placeholder 2">
            <a:extLst>
              <a:ext uri="{FF2B5EF4-FFF2-40B4-BE49-F238E27FC236}">
                <a16:creationId xmlns:a16="http://schemas.microsoft.com/office/drawing/2014/main" id="{EDF6A6EE-A60B-8F88-F913-0BBBC04E7A3C}"/>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71149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1845</TotalTime>
  <Words>8233</Words>
  <Application>Microsoft Macintosh PowerPoint</Application>
  <PresentationFormat>On-screen Show (4:3)</PresentationFormat>
  <Paragraphs>787</Paragraphs>
  <Slides>62</Slides>
  <Notes>44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Century Gothic</vt:lpstr>
      <vt:lpstr>Open Sans</vt:lpstr>
      <vt:lpstr>Roboto</vt:lpstr>
      <vt:lpstr>Wingdings</vt:lpstr>
      <vt:lpstr>Wingdings 3</vt:lpstr>
      <vt:lpstr>Ion</vt:lpstr>
      <vt:lpstr>Natural Language Processing for Privacy and Social Good</vt:lpstr>
      <vt:lpstr>Affiliation History</vt:lpstr>
      <vt:lpstr>The Human Language Technologies Lab at Penn State</vt:lpstr>
      <vt:lpstr>PowerPoint Presentation</vt:lpstr>
      <vt:lpstr>1) NLP on Texts About Privacy  2) Language Model Biases  3) Research Vignettes</vt:lpstr>
      <vt:lpstr>Who Cares About Privacy?</vt:lpstr>
      <vt:lpstr>Q: Who Cares About Privacy?</vt:lpstr>
      <vt:lpstr>Privacy Policies: Status Quo</vt:lpstr>
      <vt:lpstr>Privacy Policies: Status Quo</vt:lpstr>
      <vt:lpstr>Bridging the Gap</vt:lpstr>
      <vt:lpstr>Approach</vt:lpstr>
      <vt:lpstr>Successive Projects</vt:lpstr>
      <vt:lpstr>PrivaSeer: A Large Corpus of Web Privacy Policies</vt:lpstr>
      <vt:lpstr>PowerPoint Presentation</vt:lpstr>
      <vt:lpstr>How Available Are Privacy Policies?</vt:lpstr>
      <vt:lpstr>Date Extraction</vt:lpstr>
      <vt:lpstr>Dates in Privacy Policies</vt:lpstr>
      <vt:lpstr>Opt-Out Easy: Web Browser Extension</vt:lpstr>
      <vt:lpstr>Privacy Law Corpus</vt:lpstr>
      <vt:lpstr>Privacy Law Corpus</vt:lpstr>
      <vt:lpstr>1) NLP on Texts About Privacy  2) Language Model Biases  3) Research Vignettes</vt:lpstr>
      <vt:lpstr>LLMs and PLMs</vt:lpstr>
      <vt:lpstr>A Brief Primer:  Sentiment Analysis</vt:lpstr>
      <vt:lpstr>Sentiment Bias Case #1: Disability Words</vt:lpstr>
      <vt:lpstr>Sentence Template</vt:lpstr>
      <vt:lpstr>Masking</vt:lpstr>
      <vt:lpstr>Results</vt:lpstr>
      <vt:lpstr>Sentiment Bias Case #2: Country-Level Demonyms</vt:lpstr>
      <vt:lpstr>Approach</vt:lpstr>
      <vt:lpstr>Examples of Sentences Completed by GPT-2</vt:lpstr>
      <vt:lpstr>Results: Internet Usage and Economic Status</vt:lpstr>
      <vt:lpstr>Results: Lexical Analysis</vt:lpstr>
      <vt:lpstr>Results: World Map</vt:lpstr>
      <vt:lpstr>1) NLP on Texts About Privacy  2) Language Model Biases  3) Research Vignettes</vt:lpstr>
      <vt:lpstr>PowerPoint Presentation</vt:lpstr>
      <vt:lpstr>Privacy and Socioeconomic Status</vt:lpstr>
      <vt:lpstr>Privacy and Socioeconomic Status</vt:lpstr>
      <vt:lpstr>Law Enforcement Communications and Privacy</vt:lpstr>
      <vt:lpstr>Law Enforcement Communications and Privacy</vt:lpstr>
      <vt:lpstr>PowerPoint Presentation</vt:lpstr>
      <vt:lpstr>Appendix</vt:lpstr>
      <vt:lpstr>One Future Project (Among Many)</vt:lpstr>
      <vt:lpstr>Detecting Doxing on Twitter</vt:lpstr>
      <vt:lpstr>Detecting Doxing on Twitter</vt:lpstr>
      <vt:lpstr>Fine-Grained Privacy Policy Annotations</vt:lpstr>
      <vt:lpstr>The OPP-115 Corpus</vt:lpstr>
      <vt:lpstr>Data Exploration Website:  Human and Machine Annotations</vt:lpstr>
      <vt:lpstr>Privacy Law Corpus</vt:lpstr>
      <vt:lpstr>Results: World Map</vt:lpstr>
      <vt:lpstr>But Ideally?</vt:lpstr>
      <vt:lpstr>Automated Analysis of App Compliance with Privacy Policies</vt:lpstr>
      <vt:lpstr>Data Exploration Website: Human Annotations</vt:lpstr>
      <vt:lpstr>Topic Modeling Applied to Policy Paragraphs</vt:lpstr>
      <vt:lpstr>Topic Modeling vs. Law Experts’ Intuitions</vt:lpstr>
      <vt:lpstr>Acknowledgements</vt:lpstr>
      <vt:lpstr>OPP-115 Annotation Scheme vs. GDPR</vt:lpstr>
      <vt:lpstr>Opt-Out Easy: Choice Extraction</vt:lpstr>
      <vt:lpstr>Exploring Websites’ Terms of Service Agreements</vt:lpstr>
      <vt:lpstr>Topics in ToSes When Privacy Policies are Separate</vt:lpstr>
      <vt:lpstr>Topics in Combined  ToSes + Privacy Policies</vt:lpstr>
      <vt:lpstr>More</vt:lpstr>
      <vt:lpstr>2023-01-31 Privacy Seminar Post Mortem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for Privacy and Social Good</dc:title>
  <dc:creator>Wilson, Shomir</dc:creator>
  <cp:lastModifiedBy>Wilson, Shomir</cp:lastModifiedBy>
  <cp:revision>114</cp:revision>
  <dcterms:created xsi:type="dcterms:W3CDTF">2022-12-26T21:35:50Z</dcterms:created>
  <dcterms:modified xsi:type="dcterms:W3CDTF">2023-10-22T19:22:37Z</dcterms:modified>
</cp:coreProperties>
</file>